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85" r:id="rId3"/>
    <p:sldId id="341" r:id="rId4"/>
    <p:sldId id="347" r:id="rId5"/>
    <p:sldId id="348" r:id="rId6"/>
    <p:sldId id="267" r:id="rId7"/>
    <p:sldId id="349" r:id="rId8"/>
    <p:sldId id="350" r:id="rId9"/>
    <p:sldId id="352" r:id="rId10"/>
    <p:sldId id="346" r:id="rId11"/>
    <p:sldId id="351" r:id="rId12"/>
    <p:sldId id="271" r:id="rId13"/>
    <p:sldId id="318" r:id="rId14"/>
    <p:sldId id="353" r:id="rId15"/>
    <p:sldId id="354" r:id="rId16"/>
    <p:sldId id="355" r:id="rId17"/>
    <p:sldId id="356" r:id="rId18"/>
    <p:sldId id="357" r:id="rId19"/>
    <p:sldId id="390" r:id="rId20"/>
    <p:sldId id="358" r:id="rId21"/>
    <p:sldId id="359" r:id="rId22"/>
    <p:sldId id="360" r:id="rId23"/>
    <p:sldId id="361" r:id="rId24"/>
    <p:sldId id="362" r:id="rId25"/>
    <p:sldId id="363" r:id="rId26"/>
    <p:sldId id="389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7" r:id="rId40"/>
    <p:sldId id="376" r:id="rId41"/>
    <p:sldId id="378" r:id="rId42"/>
    <p:sldId id="391" r:id="rId43"/>
    <p:sldId id="379" r:id="rId44"/>
    <p:sldId id="381" r:id="rId45"/>
    <p:sldId id="380" r:id="rId46"/>
    <p:sldId id="382" r:id="rId47"/>
    <p:sldId id="383" r:id="rId48"/>
    <p:sldId id="384" r:id="rId49"/>
    <p:sldId id="30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90DF5"/>
    <a:srgbClr val="FF00FF"/>
    <a:srgbClr val="F579B8"/>
    <a:srgbClr val="64AFF2"/>
    <a:srgbClr val="E1D778"/>
    <a:srgbClr val="B3D400"/>
    <a:srgbClr val="F6FED6"/>
    <a:srgbClr val="050505"/>
    <a:srgbClr val="DD4A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6372D-C647-4ACD-9B4C-CE317A4D51F3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5FDB8-5B9C-462F-9A09-1ABD4CFE77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6165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68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5426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23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46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445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21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71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56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783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60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EBCE9-78B8-4F1C-8D16-06D1E976B10A}" type="datetimeFigureOut">
              <a:rPr lang="en-CA" smtClean="0"/>
              <a:t>2020-06-22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BC51C-8F85-4141-A7CC-4A101C1B6AF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572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idereel.com/tv-shows/storage-wars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www.eonline.com/news/972424/how-this-year-became-jersey-shore-s-most-intense-ye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4" y="664027"/>
            <a:ext cx="5514392" cy="5514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95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168" y="490061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65235" y="2276658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408114"/>
            <a:ext cx="12191999" cy="1261884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 DARLING" panose="02000000000000000000" pitchFamily="2" charset="0"/>
              </a:rPr>
              <a:t>WHO HAD THIS MOVIE HIT!</a:t>
            </a:r>
          </a:p>
          <a:p>
            <a:pPr algn="ctr"/>
            <a:r>
              <a:rPr lang="en-US" sz="3200" b="1" dirty="0">
                <a:latin typeface="AR DARLING" panose="02000000000000000000" pitchFamily="2" charset="0"/>
              </a:rPr>
              <a:t>Bonus: Name the movie!</a:t>
            </a:r>
            <a:endParaRPr lang="en-CA" sz="8800" dirty="0">
              <a:latin typeface="AR DARLING" panose="02000000000000000000" pitchFamily="2" charset="0"/>
            </a:endParaRPr>
          </a:p>
        </p:txBody>
      </p:sp>
      <p:pic>
        <p:nvPicPr>
          <p:cNvPr id="6" name="VTP 67 - Track 2">
            <a:hlinkClick r:id="" action="ppaction://media"/>
            <a:extLst>
              <a:ext uri="{FF2B5EF4-FFF2-40B4-BE49-F238E27FC236}">
                <a16:creationId xmlns:a16="http://schemas.microsoft.com/office/drawing/2014/main" id="{C304E6BB-80E1-4E9C-BDDB-C22F96465E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0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1F956-1C1D-4264-B8D1-93C2E110C238}"/>
              </a:ext>
            </a:extLst>
          </p:cNvPr>
          <p:cNvSpPr txBox="1"/>
          <p:nvPr/>
        </p:nvSpPr>
        <p:spPr>
          <a:xfrm>
            <a:off x="771524" y="696306"/>
            <a:ext cx="11420475" cy="4524315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u="sng" dirty="0">
                <a:solidFill>
                  <a:srgbClr val="DD4A25"/>
                </a:solidFill>
                <a:latin typeface="Tw Cen MT" panose="020B0602020104020603" pitchFamily="34" charset="0"/>
              </a:rPr>
              <a:t>MEASUREMENTS FOR THREE POINTS!</a:t>
            </a:r>
          </a:p>
          <a:p>
            <a:r>
              <a:rPr lang="en-US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w Cen MT" panose="020B0602020104020603" pitchFamily="34" charset="0"/>
              </a:rPr>
              <a:t>What do these instruments specifically measure?</a:t>
            </a:r>
          </a:p>
          <a:p>
            <a:pPr marL="1143000" indent="-11430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Barometer</a:t>
            </a:r>
          </a:p>
          <a:p>
            <a:pPr marL="1143000" indent="-11430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Chronometer</a:t>
            </a:r>
          </a:p>
          <a:p>
            <a:pPr marL="1143000" indent="-11430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Spectrometer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61184" y="5885320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117" y="4098723"/>
            <a:ext cx="1786597" cy="17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8" y="573651"/>
            <a:ext cx="1786597" cy="1786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665" y="2360248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7665" y="2914246"/>
            <a:ext cx="1758462" cy="64633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atin typeface="Agency FB" panose="020B0503020202020204" pitchFamily="34" charset="0"/>
              </a:rPr>
              <a:t>PIC-A-PIC</a:t>
            </a:r>
          </a:p>
        </p:txBody>
      </p:sp>
      <p:pic>
        <p:nvPicPr>
          <p:cNvPr id="8" name="graphics2">
            <a:extLst>
              <a:ext uri="{FF2B5EF4-FFF2-40B4-BE49-F238E27FC236}">
                <a16:creationId xmlns:a16="http://schemas.microsoft.com/office/drawing/2014/main" id="{D48798D8-88E1-42E3-B709-8A9221BD22DD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94551" y="1732271"/>
            <a:ext cx="3064765" cy="2865119"/>
          </a:xfrm>
          <a:prstGeom prst="rect">
            <a:avLst/>
          </a:prstGeom>
        </p:spPr>
      </p:pic>
      <p:pic>
        <p:nvPicPr>
          <p:cNvPr id="12" name="graphics4">
            <a:extLst>
              <a:ext uri="{FF2B5EF4-FFF2-40B4-BE49-F238E27FC236}">
                <a16:creationId xmlns:a16="http://schemas.microsoft.com/office/drawing/2014/main" id="{44C706F2-3B5B-46E9-B34D-F697C615E442}"/>
              </a:ext>
            </a:extLst>
          </p:cNvPr>
          <p:cNvPicPr/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57741" y="1708189"/>
            <a:ext cx="2479449" cy="291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34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1" y="4683469"/>
            <a:ext cx="1786597" cy="1786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94388"/>
            <a:ext cx="12191998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 DARLING" panose="02000000000000000000" pitchFamily="2" charset="0"/>
                <a:ea typeface="MS UI Gothic" panose="020B0600070205080204" pitchFamily="34" charset="-128"/>
              </a:rPr>
              <a:t>SPOT </a:t>
            </a:r>
            <a:r>
              <a:rPr lang="en-AU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 DARLING" panose="02000000000000000000" pitchFamily="2" charset="0"/>
                <a:ea typeface="MS UI Gothic" panose="020B0600070205080204" pitchFamily="34" charset="-128"/>
              </a:rPr>
              <a:t>QUESTION!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EB6B6D-27B4-45A1-ABD4-5F031EE5110C}"/>
              </a:ext>
            </a:extLst>
          </p:cNvPr>
          <p:cNvSpPr txBox="1"/>
          <p:nvPr/>
        </p:nvSpPr>
        <p:spPr>
          <a:xfrm>
            <a:off x="0" y="1128560"/>
            <a:ext cx="12192000" cy="1569660"/>
          </a:xfrm>
          <a:prstGeom prst="rect">
            <a:avLst/>
          </a:prstGeom>
          <a:solidFill>
            <a:schemeClr val="tx1">
              <a:alpha val="78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How much </a:t>
            </a:r>
            <a:r>
              <a:rPr lang="en-US" sz="4800" b="1" u="sng" dirty="0">
                <a:solidFill>
                  <a:schemeClr val="bg1"/>
                </a:solidFill>
                <a:latin typeface="Tw Cen MT" panose="020B0602020104020603" pitchFamily="34" charset="0"/>
              </a:rPr>
              <a:t>horsepower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 does a </a:t>
            </a:r>
            <a:r>
              <a:rPr lang="en-US" sz="4800" b="1" dirty="0">
                <a:solidFill>
                  <a:srgbClr val="FFFF00"/>
                </a:solidFill>
                <a:latin typeface="Tw Cen MT" panose="020B0602020104020603" pitchFamily="34" charset="0"/>
              </a:rPr>
              <a:t>2014 Dodge Viper SRT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 have in its engine?</a:t>
            </a:r>
            <a:endParaRPr lang="en-CA" sz="48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42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A1C727-89ED-4BE0-9149-36169EF71BCC}"/>
              </a:ext>
            </a:extLst>
          </p:cNvPr>
          <p:cNvSpPr txBox="1"/>
          <p:nvPr/>
        </p:nvSpPr>
        <p:spPr>
          <a:xfrm>
            <a:off x="2895600" y="3217045"/>
            <a:ext cx="9296400" cy="3046988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In BC, the top 8 popular types of fish are caught both in fresh and salt water. Name any </a:t>
            </a:r>
            <a:r>
              <a:rPr lang="en-US" sz="4800" b="1" dirty="0">
                <a:solidFill>
                  <a:srgbClr val="FFFF00"/>
                </a:solidFill>
              </a:rPr>
              <a:t>four of the eight</a:t>
            </a:r>
            <a:r>
              <a:rPr lang="en-US" sz="4800" b="1" dirty="0">
                <a:solidFill>
                  <a:schemeClr val="bg1"/>
                </a:solidFill>
              </a:rPr>
              <a:t> most popular!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61" y="357011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28" y="2143608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11</a:t>
            </a:r>
          </a:p>
        </p:txBody>
      </p:sp>
    </p:spTree>
    <p:extLst>
      <p:ext uri="{BB962C8B-B14F-4D97-AF65-F5344CB8AC3E}">
        <p14:creationId xmlns:p14="http://schemas.microsoft.com/office/powerpoint/2010/main" val="2800860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A6A095-5941-4357-A099-5BAB3FB3D559}"/>
              </a:ext>
            </a:extLst>
          </p:cNvPr>
          <p:cNvSpPr txBox="1"/>
          <p:nvPr/>
        </p:nvSpPr>
        <p:spPr>
          <a:xfrm>
            <a:off x="0" y="1523719"/>
            <a:ext cx="12192000" cy="4216539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  <a:latin typeface="Tw Cen MT" panose="020B0602020104020603" pitchFamily="34" charset="0"/>
              </a:rPr>
              <a:t>TIME FOR AN ANAGRAM!</a:t>
            </a:r>
          </a:p>
          <a:p>
            <a:pPr algn="ctr"/>
            <a:endParaRPr lang="en-US" sz="3200" b="1" u="sng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algn="ctr"/>
            <a:r>
              <a:rPr lang="en-US" sz="4400" b="1" dirty="0">
                <a:solidFill>
                  <a:srgbClr val="00FFFF"/>
                </a:solidFill>
                <a:latin typeface="Tw Cen MT" panose="020B0602020104020603" pitchFamily="34" charset="0"/>
              </a:rPr>
              <a:t> </a:t>
            </a:r>
            <a:r>
              <a:rPr lang="en-US" sz="4400" b="1" dirty="0">
                <a:solidFill>
                  <a:srgbClr val="FF00FF"/>
                </a:solidFill>
                <a:latin typeface="Tw Cen MT" panose="020B0602020104020603" pitchFamily="34" charset="0"/>
              </a:rPr>
              <a:t>The words:</a:t>
            </a:r>
          </a:p>
          <a:p>
            <a:pPr algn="ctr"/>
            <a:r>
              <a:rPr lang="en-US" sz="6000" b="1" dirty="0">
                <a:solidFill>
                  <a:srgbClr val="00FFFF"/>
                </a:solidFill>
                <a:latin typeface="Tw Cen MT" panose="020B0602020104020603" pitchFamily="34" charset="0"/>
              </a:rPr>
              <a:t>THAT GREAT CHARMER</a:t>
            </a:r>
          </a:p>
          <a:p>
            <a:pPr algn="ctr"/>
            <a:r>
              <a:rPr lang="en-US" sz="4400" b="1" dirty="0">
                <a:solidFill>
                  <a:srgbClr val="FF00FF"/>
                </a:solidFill>
                <a:latin typeface="Tw Cen MT" panose="020B0602020104020603" pitchFamily="34" charset="0"/>
              </a:rPr>
              <a:t>are an anagram of </a:t>
            </a:r>
          </a:p>
          <a:p>
            <a:pPr algn="ctr"/>
            <a:r>
              <a:rPr lang="en-US" sz="4400" b="1" dirty="0">
                <a:solidFill>
                  <a:srgbClr val="FF00FF"/>
                </a:solidFill>
                <a:latin typeface="Tw Cen MT" panose="020B0602020104020603" pitchFamily="34" charset="0"/>
              </a:rPr>
              <a:t>which </a:t>
            </a: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famous politician</a:t>
            </a:r>
            <a:r>
              <a:rPr lang="en-US" sz="4400" b="1" dirty="0">
                <a:solidFill>
                  <a:srgbClr val="FF00FF"/>
                </a:solidFill>
                <a:latin typeface="Tw Cen MT" panose="020B0602020104020603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3" y="286645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970" y="2073242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12</a:t>
            </a:r>
          </a:p>
        </p:txBody>
      </p:sp>
    </p:spTree>
    <p:extLst>
      <p:ext uri="{BB962C8B-B14F-4D97-AF65-F5344CB8AC3E}">
        <p14:creationId xmlns:p14="http://schemas.microsoft.com/office/powerpoint/2010/main" val="4115388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F33D4-50F9-4CB8-9BD4-00F12BB44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222" y="3018282"/>
            <a:ext cx="3121152" cy="36789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530" y="271220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46597" y="2057817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6814D-5B7E-484A-82A4-152ED83204C8}"/>
              </a:ext>
            </a:extLst>
          </p:cNvPr>
          <p:cNvSpPr txBox="1"/>
          <p:nvPr/>
        </p:nvSpPr>
        <p:spPr>
          <a:xfrm>
            <a:off x="476250" y="518934"/>
            <a:ext cx="8248650" cy="4216539"/>
          </a:xfrm>
          <a:prstGeom prst="rect">
            <a:avLst/>
          </a:prstGeom>
          <a:solidFill>
            <a:srgbClr val="05050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w Cen MT" panose="020B0602020104020603" pitchFamily="34" charset="0"/>
              </a:rPr>
              <a:t>FIVE CLUES – WHAT AM I?</a:t>
            </a:r>
          </a:p>
          <a:p>
            <a:pPr marL="914400" indent="-914400">
              <a:buAutoNum type="alphaLcPeriod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I am man-made</a:t>
            </a:r>
          </a:p>
          <a:p>
            <a:pPr marL="914400" indent="-914400">
              <a:buAutoNum type="alphaLcPeriod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Sometimes I have a yard</a:t>
            </a:r>
          </a:p>
          <a:p>
            <a:pPr marL="914400" indent="-914400">
              <a:buAutoNum type="alphaLcPeriod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You might find me in school</a:t>
            </a:r>
          </a:p>
          <a:p>
            <a:pPr marL="914400" indent="-914400">
              <a:buAutoNum type="alphaLcPeriod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I’m longer than I am wide</a:t>
            </a:r>
          </a:p>
          <a:p>
            <a:pPr marL="914400" indent="-914400">
              <a:buAutoNum type="alphaLcPeriod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I might be made of metal</a:t>
            </a:r>
            <a:endParaRPr lang="en-US" sz="3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20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0" y="341484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187" y="2128081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72507A-A590-4E38-9289-7A59F23474D6}"/>
              </a:ext>
            </a:extLst>
          </p:cNvPr>
          <p:cNvSpPr txBox="1"/>
          <p:nvPr/>
        </p:nvSpPr>
        <p:spPr>
          <a:xfrm>
            <a:off x="0" y="3360062"/>
            <a:ext cx="12191999" cy="707886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 DARLING" panose="02000000000000000000" pitchFamily="2" charset="0"/>
              </a:rPr>
              <a:t>WHO HAD THE 50s HIT</a:t>
            </a:r>
            <a:endParaRPr lang="en-CA" sz="4000" dirty="0">
              <a:latin typeface="AR DARLING" panose="02000000000000000000" pitchFamily="2" charset="0"/>
            </a:endParaRPr>
          </a:p>
        </p:txBody>
      </p:sp>
      <p:pic>
        <p:nvPicPr>
          <p:cNvPr id="2" name="VTP 67 - Track 3">
            <a:hlinkClick r:id="" action="ppaction://media"/>
            <a:extLst>
              <a:ext uri="{FF2B5EF4-FFF2-40B4-BE49-F238E27FC236}">
                <a16:creationId xmlns:a16="http://schemas.microsoft.com/office/drawing/2014/main" id="{F9EFE149-91F2-4F66-8E28-16FBD89E1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8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7" y="386224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784" y="2172821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E86053-F2C3-4E3F-B2F4-BABE23AAF87E}"/>
              </a:ext>
            </a:extLst>
          </p:cNvPr>
          <p:cNvSpPr txBox="1"/>
          <p:nvPr/>
        </p:nvSpPr>
        <p:spPr>
          <a:xfrm>
            <a:off x="2971800" y="386224"/>
            <a:ext cx="8820149" cy="5755422"/>
          </a:xfrm>
          <a:prstGeom prst="rect">
            <a:avLst/>
          </a:prstGeom>
          <a:solidFill>
            <a:srgbClr val="92D050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Tw Cen MT" panose="020B0602020104020603" pitchFamily="34" charset="0"/>
              </a:rPr>
              <a:t>With </a:t>
            </a:r>
            <a:r>
              <a:rPr lang="en-US" sz="48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which sport </a:t>
            </a:r>
            <a:r>
              <a:rPr lang="en-US" sz="4800" b="1" i="1" dirty="0">
                <a:latin typeface="Tw Cen MT" panose="020B0602020104020603" pitchFamily="34" charset="0"/>
              </a:rPr>
              <a:t>do you </a:t>
            </a:r>
          </a:p>
          <a:p>
            <a:pPr algn="ctr"/>
            <a:r>
              <a:rPr lang="en-US" sz="4800" b="1" i="1" dirty="0">
                <a:latin typeface="Tw Cen MT" panose="020B0602020104020603" pitchFamily="34" charset="0"/>
              </a:rPr>
              <a:t>associate the following people:</a:t>
            </a:r>
          </a:p>
          <a:p>
            <a:endParaRPr lang="en-US" sz="2400" b="1" i="1" dirty="0">
              <a:latin typeface="Tw Cen MT" panose="020B0602020104020603" pitchFamily="34" charset="0"/>
            </a:endParaRPr>
          </a:p>
          <a:p>
            <a:pPr marL="914400" indent="-914400">
              <a:buAutoNum type="alphaLcPeriod"/>
            </a:pPr>
            <a:r>
              <a:rPr lang="en-US" sz="4800" dirty="0">
                <a:solidFill>
                  <a:schemeClr val="bg1"/>
                </a:solidFill>
                <a:latin typeface="Tw Cen MT" panose="020B0602020104020603" pitchFamily="34" charset="0"/>
              </a:rPr>
              <a:t>Frenchman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 Jean Van der Velde</a:t>
            </a:r>
          </a:p>
          <a:p>
            <a:pPr marL="914400" indent="-914400">
              <a:buAutoNum type="alphaLcPeriod"/>
            </a:pPr>
            <a:endParaRPr lang="en-US" sz="2800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914400" indent="-914400">
              <a:buAutoNum type="alphaLcPeriod"/>
            </a:pPr>
            <a:r>
              <a:rPr lang="en-US" sz="4800" dirty="0">
                <a:solidFill>
                  <a:schemeClr val="bg1"/>
                </a:solidFill>
                <a:latin typeface="Tw Cen MT" panose="020B0602020104020603" pitchFamily="34" charset="0"/>
              </a:rPr>
              <a:t>Englishman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 Eddie “the Eagle” Edwards</a:t>
            </a:r>
          </a:p>
          <a:p>
            <a:pPr marL="914400" indent="-914400">
              <a:buAutoNum type="alphaLcPeriod"/>
            </a:pPr>
            <a:endParaRPr lang="en-US" sz="2800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914400" indent="-914400">
              <a:buAutoNum type="alphaLcPeriod"/>
            </a:pPr>
            <a:r>
              <a:rPr lang="en-US" sz="4800" dirty="0">
                <a:solidFill>
                  <a:schemeClr val="bg1"/>
                </a:solidFill>
                <a:latin typeface="Tw Cen MT" panose="020B0602020104020603" pitchFamily="34" charset="0"/>
              </a:rPr>
              <a:t>French Canadian 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Guy </a:t>
            </a:r>
            <a:r>
              <a:rPr lang="en-US" sz="48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Lafleur</a:t>
            </a:r>
            <a:endParaRPr lang="en-US" sz="48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4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P 67 - Video 1">
            <a:hlinkClick r:id="" action="ppaction://media"/>
            <a:extLst>
              <a:ext uri="{FF2B5EF4-FFF2-40B4-BE49-F238E27FC236}">
                <a16:creationId xmlns:a16="http://schemas.microsoft.com/office/drawing/2014/main" id="{FB0867FA-DFDD-4AF3-8A54-B7C43760F7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7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6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DF04A2-2894-4737-9957-108F5C377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52" y="464061"/>
            <a:ext cx="5457256" cy="5929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CC1520-E804-4B47-96A3-DFFB85E286B7}"/>
              </a:ext>
            </a:extLst>
          </p:cNvPr>
          <p:cNvSpPr txBox="1"/>
          <p:nvPr/>
        </p:nvSpPr>
        <p:spPr>
          <a:xfrm>
            <a:off x="0" y="2767279"/>
            <a:ext cx="12192000" cy="1323439"/>
          </a:xfrm>
          <a:prstGeom prst="rect">
            <a:avLst/>
          </a:prstGeom>
          <a:solidFill>
            <a:srgbClr val="3AF0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 DARLING" panose="02000000000000000000" pitchFamily="2" charset="0"/>
              </a:rPr>
              <a:t>ON YOUR MARKS!</a:t>
            </a:r>
            <a:endParaRPr lang="en-CA" sz="800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53BCF-973C-4B11-91CE-A088EFEA2D44}"/>
              </a:ext>
            </a:extLst>
          </p:cNvPr>
          <p:cNvSpPr txBox="1"/>
          <p:nvPr/>
        </p:nvSpPr>
        <p:spPr>
          <a:xfrm>
            <a:off x="0" y="2768000"/>
            <a:ext cx="12192000" cy="1323439"/>
          </a:xfrm>
          <a:prstGeom prst="rect">
            <a:avLst/>
          </a:prstGeom>
          <a:solidFill>
            <a:srgbClr val="3AF0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 DARLING" panose="02000000000000000000" pitchFamily="2" charset="0"/>
              </a:rPr>
              <a:t>GET SET!</a:t>
            </a:r>
            <a:endParaRPr lang="en-CA" sz="800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D34DD-B54C-4D10-9C40-58311A42518D}"/>
              </a:ext>
            </a:extLst>
          </p:cNvPr>
          <p:cNvSpPr txBox="1"/>
          <p:nvPr/>
        </p:nvSpPr>
        <p:spPr>
          <a:xfrm>
            <a:off x="0" y="2766558"/>
            <a:ext cx="12192000" cy="1323439"/>
          </a:xfrm>
          <a:prstGeom prst="rect">
            <a:avLst/>
          </a:prstGeom>
          <a:solidFill>
            <a:srgbClr val="3AF0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 DARLING" panose="02000000000000000000" pitchFamily="2" charset="0"/>
              </a:rPr>
              <a:t>LET’S TRIVIA!</a:t>
            </a:r>
            <a:endParaRPr lang="en-CA" sz="800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9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31B8F9-FC6C-4AC3-B54A-058891128FF1}"/>
              </a:ext>
            </a:extLst>
          </p:cNvPr>
          <p:cNvSpPr txBox="1"/>
          <p:nvPr/>
        </p:nvSpPr>
        <p:spPr>
          <a:xfrm>
            <a:off x="2463347" y="461394"/>
            <a:ext cx="8420100" cy="5878532"/>
          </a:xfrm>
          <a:prstGeom prst="rect">
            <a:avLst/>
          </a:prstGeom>
          <a:solidFill>
            <a:srgbClr val="1E1E1E">
              <a:alpha val="84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>
                <a:solidFill>
                  <a:schemeClr val="bg1"/>
                </a:solidFill>
                <a:latin typeface="Tw Cen MT" panose="020B0602020104020603" pitchFamily="34" charset="0"/>
              </a:rPr>
              <a:t>VIDEO QUESTION #1!</a:t>
            </a:r>
          </a:p>
          <a:p>
            <a:endParaRPr lang="en-US" sz="2000" b="1" dirty="0">
              <a:solidFill>
                <a:srgbClr val="FF00FF"/>
              </a:solidFill>
              <a:latin typeface="Tw Cen MT" panose="020B0602020104020603" pitchFamily="34" charset="0"/>
            </a:endParaRPr>
          </a:p>
          <a:p>
            <a:pPr marL="914400" indent="-9144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What is the name of the main actress in the movie?</a:t>
            </a:r>
            <a:endParaRPr lang="en-US" sz="4400" b="1" i="1" dirty="0">
              <a:solidFill>
                <a:srgbClr val="64AFF2"/>
              </a:solidFill>
              <a:latin typeface="Tw Cen MT" panose="020B0602020104020603" pitchFamily="34" charset="0"/>
            </a:endParaRPr>
          </a:p>
          <a:p>
            <a:pPr marL="914400" indent="-9144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How do they snort the “ecstasy”?</a:t>
            </a:r>
          </a:p>
          <a:p>
            <a:pPr marL="914400" indent="-914400">
              <a:buAutoNum type="alphaLcParenR"/>
            </a:pP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What </a:t>
            </a:r>
            <a:r>
              <a:rPr lang="en-US" sz="44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colour</a:t>
            </a:r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 are the wigs of the “working girls”?</a:t>
            </a:r>
            <a:endParaRPr lang="en-US" sz="4400" b="1" i="1" dirty="0">
              <a:solidFill>
                <a:srgbClr val="64AFF2"/>
              </a:solidFill>
              <a:latin typeface="Tw Cen MT" panose="020B0602020104020603" pitchFamily="34" charset="0"/>
            </a:endParaRPr>
          </a:p>
          <a:p>
            <a:endParaRPr lang="en-US" sz="4400" b="1" i="1" dirty="0">
              <a:solidFill>
                <a:srgbClr val="64AFF2"/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23" y="4035157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390" y="5821754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16</a:t>
            </a:r>
          </a:p>
        </p:txBody>
      </p:sp>
    </p:spTree>
    <p:extLst>
      <p:ext uri="{BB962C8B-B14F-4D97-AF65-F5344CB8AC3E}">
        <p14:creationId xmlns:p14="http://schemas.microsoft.com/office/powerpoint/2010/main" val="3564630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7" y="427847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644" y="2214444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352C2-F0D3-4EB3-B778-9DE3CE597C39}"/>
              </a:ext>
            </a:extLst>
          </p:cNvPr>
          <p:cNvSpPr txBox="1"/>
          <p:nvPr/>
        </p:nvSpPr>
        <p:spPr>
          <a:xfrm>
            <a:off x="3514725" y="2507884"/>
            <a:ext cx="8277225" cy="3877985"/>
          </a:xfrm>
          <a:prstGeom prst="rect">
            <a:avLst/>
          </a:prstGeom>
          <a:solidFill>
            <a:schemeClr val="tx1">
              <a:alpha val="76000"/>
            </a:schemeClr>
          </a:solidFill>
          <a:ln w="698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92D050"/>
                </a:solidFill>
                <a:latin typeface="Tw Cen MT" panose="020B0602020104020603" pitchFamily="34" charset="0"/>
              </a:rPr>
              <a:t>What are the capital cities of: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El Salvador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Nicaragua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Panama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Newfoundland (&amp; Labrador)</a:t>
            </a:r>
            <a:endParaRPr lang="en-US" sz="44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0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13" y="387838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99880" y="2174435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14DA5-44EA-4A48-866F-50ADE7336A64}"/>
              </a:ext>
            </a:extLst>
          </p:cNvPr>
          <p:cNvSpPr txBox="1"/>
          <p:nvPr/>
        </p:nvSpPr>
        <p:spPr>
          <a:xfrm>
            <a:off x="0" y="3431233"/>
            <a:ext cx="12191999" cy="830997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 DARLING" panose="02000000000000000000" pitchFamily="2" charset="0"/>
              </a:rPr>
              <a:t>WHO HAD THIS 80s HIT!</a:t>
            </a:r>
          </a:p>
        </p:txBody>
      </p:sp>
      <p:pic>
        <p:nvPicPr>
          <p:cNvPr id="2" name="VTP 67 - Track 4">
            <a:hlinkClick r:id="" action="ppaction://media"/>
            <a:extLst>
              <a:ext uri="{FF2B5EF4-FFF2-40B4-BE49-F238E27FC236}">
                <a16:creationId xmlns:a16="http://schemas.microsoft.com/office/drawing/2014/main" id="{E67229A0-E6FC-47F5-8D7D-4AFB09ED6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74" y="426046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741" y="2212643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3E6B3A-65E6-4ED8-A9B9-6775FB641C5B}"/>
              </a:ext>
            </a:extLst>
          </p:cNvPr>
          <p:cNvSpPr txBox="1"/>
          <p:nvPr/>
        </p:nvSpPr>
        <p:spPr>
          <a:xfrm>
            <a:off x="0" y="3315606"/>
            <a:ext cx="12192000" cy="156966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Tw Cen MT" panose="020B0602020104020603" pitchFamily="34" charset="0"/>
              </a:rPr>
              <a:t>Which </a:t>
            </a:r>
            <a:r>
              <a:rPr lang="en-US" sz="4800" b="1" i="1" dirty="0">
                <a:latin typeface="Tw Cen MT" panose="020B0602020104020603" pitchFamily="34" charset="0"/>
              </a:rPr>
              <a:t>James Bond </a:t>
            </a:r>
            <a:r>
              <a:rPr lang="en-US" sz="4800" b="1" dirty="0">
                <a:latin typeface="Tw Cen MT" panose="020B0602020104020603" pitchFamily="34" charset="0"/>
              </a:rPr>
              <a:t>character was played </a:t>
            </a:r>
          </a:p>
          <a:p>
            <a:pPr algn="ctr"/>
            <a:r>
              <a:rPr lang="en-US" sz="4800" b="1" dirty="0">
                <a:latin typeface="Tw Cen MT" panose="020B0602020104020603" pitchFamily="34" charset="0"/>
              </a:rPr>
              <a:t>by actor </a:t>
            </a:r>
            <a:r>
              <a:rPr lang="en-US" sz="4800" b="1" dirty="0">
                <a:solidFill>
                  <a:srgbClr val="FF00FF"/>
                </a:solidFill>
                <a:latin typeface="Tw Cen MT" panose="020B0602020104020603" pitchFamily="34" charset="0"/>
              </a:rPr>
              <a:t>Richard Kiel </a:t>
            </a:r>
            <a:r>
              <a:rPr lang="en-US" sz="4800" b="1" dirty="0">
                <a:latin typeface="Tw Cen MT" panose="020B0602020104020603" pitchFamily="34" charset="0"/>
              </a:rPr>
              <a:t>on two occasions?</a:t>
            </a:r>
            <a:endParaRPr lang="en-US" sz="4400" b="1" dirty="0">
              <a:solidFill>
                <a:srgbClr val="376365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62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64" y="442737"/>
            <a:ext cx="1786597" cy="1786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731" y="2229334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3731" y="2783332"/>
            <a:ext cx="1758462" cy="64633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atin typeface="Agency FB" panose="020B0503020202020204" pitchFamily="34" charset="0"/>
              </a:rPr>
              <a:t>PIC-A-PIC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E9703-8111-455D-A338-32C30209937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8879" b="1039"/>
          <a:stretch/>
        </p:blipFill>
        <p:spPr bwMode="auto">
          <a:xfrm>
            <a:off x="2820222" y="1214219"/>
            <a:ext cx="3387631" cy="4372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2AC97-6F59-413A-8F64-1726CAA4C299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821" b="28415"/>
          <a:stretch/>
        </p:blipFill>
        <p:spPr bwMode="auto">
          <a:xfrm>
            <a:off x="6538837" y="1214219"/>
            <a:ext cx="4257794" cy="4372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0606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AA7C2F-61F1-437E-B5EA-963B40E9C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3" y="304801"/>
            <a:ext cx="11566280" cy="63759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04" y="4633280"/>
            <a:ext cx="1786597" cy="1786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901" y="1107903"/>
            <a:ext cx="6543673" cy="830997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 DARLING" panose="02000000000000000000" pitchFamily="2" charset="0"/>
                <a:ea typeface="MS UI Gothic" panose="020B0600070205080204" pitchFamily="34" charset="-128"/>
              </a:rPr>
              <a:t>SPOT QUESTION!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7E56A0-383C-4686-B76A-1FC4731B9305}"/>
              </a:ext>
            </a:extLst>
          </p:cNvPr>
          <p:cNvSpPr txBox="1"/>
          <p:nvPr/>
        </p:nvSpPr>
        <p:spPr>
          <a:xfrm>
            <a:off x="723902" y="1938900"/>
            <a:ext cx="6543673" cy="3785652"/>
          </a:xfrm>
          <a:prstGeom prst="rect">
            <a:avLst/>
          </a:prstGeom>
          <a:solidFill>
            <a:schemeClr val="tx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bg1"/>
                </a:solidFill>
              </a:rPr>
              <a:t>Which Middle Eastern country gained </a:t>
            </a:r>
          </a:p>
          <a:p>
            <a:pPr algn="ctr"/>
            <a:r>
              <a:rPr lang="en-AU" sz="4800" b="1" dirty="0">
                <a:solidFill>
                  <a:schemeClr val="bg1"/>
                </a:solidFill>
              </a:rPr>
              <a:t>its independence from</a:t>
            </a:r>
          </a:p>
          <a:p>
            <a:pPr algn="ctr"/>
            <a:r>
              <a:rPr lang="en-AU" sz="4800" b="1" dirty="0">
                <a:solidFill>
                  <a:schemeClr val="bg1"/>
                </a:solidFill>
              </a:rPr>
              <a:t>Great Britain </a:t>
            </a:r>
          </a:p>
          <a:p>
            <a:pPr algn="ctr"/>
            <a:r>
              <a:rPr lang="en-AU" sz="4800" b="1" dirty="0">
                <a:solidFill>
                  <a:schemeClr val="bg1"/>
                </a:solidFill>
              </a:rPr>
              <a:t>in October 1932?</a:t>
            </a:r>
            <a:endParaRPr lang="en-US" sz="4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9F3E9C-36A6-44FE-9217-FD2CC786F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04" y="664027"/>
            <a:ext cx="5514392" cy="551439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950BD5-933A-4BFE-853E-EF9BC4E88A0E}"/>
              </a:ext>
            </a:extLst>
          </p:cNvPr>
          <p:cNvSpPr txBox="1"/>
          <p:nvPr/>
        </p:nvSpPr>
        <p:spPr>
          <a:xfrm>
            <a:off x="0" y="2766558"/>
            <a:ext cx="12192000" cy="1323439"/>
          </a:xfrm>
          <a:prstGeom prst="rect">
            <a:avLst/>
          </a:prstGeom>
          <a:solidFill>
            <a:srgbClr val="3AF0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80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 DARLING" panose="02000000000000000000" pitchFamily="2" charset="0"/>
              </a:rPr>
              <a:t>HALF TIME!</a:t>
            </a:r>
            <a:endParaRPr lang="en-CA" sz="8000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6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0FB77C8-633B-4BE7-99BB-417B34D73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747" y="3389443"/>
            <a:ext cx="9953185" cy="3231654"/>
          </a:xfrm>
          <a:prstGeom prst="rect">
            <a:avLst/>
          </a:prstGeom>
          <a:solidFill>
            <a:srgbClr val="2B2B2B">
              <a:alpha val="68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r>
              <a:rPr lang="en-US" altLang="en-US" sz="4400" b="1" dirty="0">
                <a:solidFill>
                  <a:srgbClr val="FFC000"/>
                </a:solidFill>
                <a:latin typeface="Tw Cen MT" panose="020B0602020104020603" pitchFamily="34" charset="0"/>
              </a:rPr>
              <a:t>A DAWSON’S CREEK THREE-POINTER!</a:t>
            </a:r>
          </a:p>
          <a:p>
            <a:pPr marL="742950" marR="0" lvl="0" indent="-7429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>
                <a:tab pos="342900" algn="l"/>
              </a:tabLst>
            </a:pP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Who played </a:t>
            </a:r>
            <a:r>
              <a:rPr lang="en-US" altLang="en-US" sz="40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Dawson Leery</a:t>
            </a: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?</a:t>
            </a:r>
          </a:p>
          <a:p>
            <a:pPr marL="742950" marR="0" lvl="0" indent="-7429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>
                <a:tab pos="342900" algn="l"/>
              </a:tabLst>
            </a:pP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What was the </a:t>
            </a:r>
            <a:r>
              <a:rPr lang="en-US" altLang="en-US" sz="40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character name </a:t>
            </a: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of his best </a:t>
            </a:r>
            <a:r>
              <a:rPr lang="en-US" altLang="en-US" sz="4000" b="1" i="1" u="sng" dirty="0">
                <a:solidFill>
                  <a:srgbClr val="00FFFF"/>
                </a:solidFill>
                <a:latin typeface="Tw Cen MT" panose="020B0602020104020603" pitchFamily="34" charset="0"/>
              </a:rPr>
              <a:t>female</a:t>
            </a: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 friend?</a:t>
            </a:r>
          </a:p>
          <a:p>
            <a:pPr marL="742950" marR="0" lvl="0" indent="-7429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>
                <a:tab pos="342900" algn="l"/>
              </a:tabLst>
            </a:pP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In which </a:t>
            </a:r>
            <a:r>
              <a:rPr lang="en-US" altLang="en-US" sz="40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town</a:t>
            </a: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4000" b="1" i="1" u="sng" dirty="0">
                <a:solidFill>
                  <a:srgbClr val="00FFFF"/>
                </a:solidFill>
                <a:latin typeface="Tw Cen MT" panose="020B0602020104020603" pitchFamily="34" charset="0"/>
              </a:rPr>
              <a:t>OR</a:t>
            </a: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 </a:t>
            </a:r>
            <a:r>
              <a:rPr lang="en-US" altLang="en-US" sz="40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state</a:t>
            </a:r>
            <a:r>
              <a:rPr lang="en-US" altLang="en-US" sz="4000" b="1" i="1" dirty="0">
                <a:solidFill>
                  <a:srgbClr val="00FFFF"/>
                </a:solidFill>
                <a:latin typeface="Tw Cen MT" panose="020B0602020104020603" pitchFamily="34" charset="0"/>
              </a:rPr>
              <a:t> was the show set?</a:t>
            </a:r>
            <a:endParaRPr lang="en-US" altLang="en-US" sz="4000" b="1" i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4265113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218" y="6051710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21</a:t>
            </a:r>
          </a:p>
        </p:txBody>
      </p:sp>
    </p:spTree>
    <p:extLst>
      <p:ext uri="{BB962C8B-B14F-4D97-AF65-F5344CB8AC3E}">
        <p14:creationId xmlns:p14="http://schemas.microsoft.com/office/powerpoint/2010/main" val="2875076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610" y="4181925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41745" y="5968522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E785E-9CA1-49B2-88F3-CA77F6E7FB5A}"/>
              </a:ext>
            </a:extLst>
          </p:cNvPr>
          <p:cNvSpPr txBox="1"/>
          <p:nvPr/>
        </p:nvSpPr>
        <p:spPr>
          <a:xfrm>
            <a:off x="704850" y="3937197"/>
            <a:ext cx="9336895" cy="2585323"/>
          </a:xfrm>
          <a:prstGeom prst="rect">
            <a:avLst/>
          </a:prstGeom>
          <a:solidFill>
            <a:schemeClr val="tx1">
              <a:alpha val="79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What is the </a:t>
            </a:r>
            <a:r>
              <a:rPr lang="en-US" sz="5400" b="1" i="1" u="sng" dirty="0">
                <a:solidFill>
                  <a:schemeClr val="bg1"/>
                </a:solidFill>
                <a:latin typeface="Tw Cen MT" panose="020B0602020104020603" pitchFamily="34" charset="0"/>
              </a:rPr>
              <a:t>term</a:t>
            </a:r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 used for when a </a:t>
            </a:r>
            <a:r>
              <a:rPr lang="en-US" sz="5400" b="1" i="1" dirty="0">
                <a:solidFill>
                  <a:srgbClr val="FF0000"/>
                </a:solidFill>
                <a:latin typeface="Tw Cen MT" panose="020B0602020104020603" pitchFamily="34" charset="0"/>
              </a:rPr>
              <a:t>motorcycle gang member</a:t>
            </a:r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 leaves a club to join another?</a:t>
            </a:r>
            <a:endParaRPr lang="en-CA" sz="4000" i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032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16" y="4146145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67683" y="5932742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CEBFB-06DC-4716-B574-D4D682DFF084}"/>
              </a:ext>
            </a:extLst>
          </p:cNvPr>
          <p:cNvSpPr txBox="1"/>
          <p:nvPr/>
        </p:nvSpPr>
        <p:spPr>
          <a:xfrm>
            <a:off x="0" y="3052854"/>
            <a:ext cx="12192000" cy="769441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 DARLING" panose="02000000000000000000" pitchFamily="2" charset="0"/>
              </a:rPr>
              <a:t>NAME THIS SONG FROM THE 90s!</a:t>
            </a:r>
          </a:p>
        </p:txBody>
      </p:sp>
      <p:pic>
        <p:nvPicPr>
          <p:cNvPr id="2" name="VTP 67 - Track 5">
            <a:hlinkClick r:id="" action="ppaction://media"/>
            <a:extLst>
              <a:ext uri="{FF2B5EF4-FFF2-40B4-BE49-F238E27FC236}">
                <a16:creationId xmlns:a16="http://schemas.microsoft.com/office/drawing/2014/main" id="{9AA31188-A10E-4CCB-B51B-53C31D9C4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606" y="4091239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19131" y="5877836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B9C30-BFF6-4A91-A22D-0E8EEC00F279}"/>
              </a:ext>
            </a:extLst>
          </p:cNvPr>
          <p:cNvSpPr txBox="1"/>
          <p:nvPr/>
        </p:nvSpPr>
        <p:spPr>
          <a:xfrm>
            <a:off x="1270406" y="433639"/>
            <a:ext cx="10921594" cy="1569660"/>
          </a:xfrm>
          <a:prstGeom prst="rect">
            <a:avLst/>
          </a:prstGeom>
          <a:solidFill>
            <a:srgbClr val="E1D778">
              <a:alpha val="78000"/>
            </a:srgb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w Cen MT" panose="020B0602020104020603" pitchFamily="34" charset="0"/>
              </a:rPr>
              <a:t>What are the </a:t>
            </a:r>
            <a:r>
              <a:rPr lang="en-US" sz="4800" b="1" u="sng" dirty="0">
                <a:latin typeface="Tw Cen MT" panose="020B0602020104020603" pitchFamily="34" charset="0"/>
              </a:rPr>
              <a:t>five</a:t>
            </a:r>
            <a:r>
              <a:rPr lang="en-US" sz="4800" b="1" dirty="0">
                <a:latin typeface="Tw Cen MT" panose="020B0602020104020603" pitchFamily="34" charset="0"/>
              </a:rPr>
              <a:t> </a:t>
            </a:r>
            <a:r>
              <a:rPr lang="en-US" sz="4800" b="1" dirty="0">
                <a:solidFill>
                  <a:srgbClr val="0070C0"/>
                </a:solidFill>
                <a:latin typeface="Tw Cen MT" panose="020B0602020104020603" pitchFamily="34" charset="0"/>
              </a:rPr>
              <a:t>most commonly spoken languages</a:t>
            </a:r>
            <a:r>
              <a:rPr lang="en-US" sz="4800" b="1" dirty="0">
                <a:latin typeface="Tw Cen MT" panose="020B0602020104020603" pitchFamily="34" charset="0"/>
              </a:rPr>
              <a:t> in the world?</a:t>
            </a:r>
          </a:p>
        </p:txBody>
      </p:sp>
    </p:spTree>
    <p:extLst>
      <p:ext uri="{BB962C8B-B14F-4D97-AF65-F5344CB8AC3E}">
        <p14:creationId xmlns:p14="http://schemas.microsoft.com/office/powerpoint/2010/main" val="23742896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6" y="4096139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83" y="5882736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10F55-AA0D-45F9-A75A-9AEA30049ADA}"/>
              </a:ext>
            </a:extLst>
          </p:cNvPr>
          <p:cNvSpPr txBox="1"/>
          <p:nvPr/>
        </p:nvSpPr>
        <p:spPr>
          <a:xfrm>
            <a:off x="0" y="458908"/>
            <a:ext cx="12192000" cy="2185214"/>
          </a:xfrm>
          <a:prstGeom prst="rect">
            <a:avLst/>
          </a:prstGeom>
          <a:solidFill>
            <a:schemeClr val="tx1">
              <a:lumMod val="95000"/>
              <a:lumOff val="5000"/>
              <a:alpha val="88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latin typeface="Tw Cen MT" panose="020B0602020104020603" pitchFamily="34" charset="0"/>
              </a:rPr>
              <a:t>Mt. Vesuvius was situated near </a:t>
            </a:r>
          </a:p>
          <a:p>
            <a:pPr algn="ctr"/>
            <a:r>
              <a:rPr lang="en-US" sz="4800" b="1" u="sng" dirty="0">
                <a:solidFill>
                  <a:srgbClr val="92D050"/>
                </a:solidFill>
                <a:latin typeface="Tw Cen MT" panose="020B0602020104020603" pitchFamily="34" charset="0"/>
              </a:rPr>
              <a:t>which</a:t>
            </a:r>
            <a:r>
              <a:rPr lang="en-US" sz="4800" b="1" dirty="0">
                <a:solidFill>
                  <a:srgbClr val="92D050"/>
                </a:solidFill>
                <a:latin typeface="Tw Cen MT" panose="020B0602020104020603" pitchFamily="34" charset="0"/>
              </a:rPr>
              <a:t> well-known 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ancient city</a:t>
            </a:r>
            <a:r>
              <a:rPr lang="en-US" sz="4800" b="1" dirty="0">
                <a:solidFill>
                  <a:srgbClr val="92D050"/>
                </a:solidFill>
                <a:latin typeface="Tw Cen MT" panose="020B0602020104020603" pitchFamily="34" charset="0"/>
              </a:rPr>
              <a:t>?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w Cen MT" panose="020B0602020104020603" pitchFamily="34" charset="0"/>
              </a:rPr>
              <a:t>Bonus: Which modern city is it now near?</a:t>
            </a:r>
            <a:endParaRPr lang="en-US" sz="20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75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E9D245-17A9-4762-9263-1122DD93867B}"/>
              </a:ext>
            </a:extLst>
          </p:cNvPr>
          <p:cNvSpPr txBox="1"/>
          <p:nvPr/>
        </p:nvSpPr>
        <p:spPr>
          <a:xfrm>
            <a:off x="513884" y="4418021"/>
            <a:ext cx="11678116" cy="1446550"/>
          </a:xfrm>
          <a:prstGeom prst="rect">
            <a:avLst/>
          </a:prstGeom>
          <a:solidFill>
            <a:schemeClr val="tx1">
              <a:alpha val="82000"/>
            </a:schemeClr>
          </a:solidFill>
          <a:ln w="66675">
            <a:noFill/>
          </a:ln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00FFFF"/>
                </a:solidFill>
                <a:latin typeface="Tw Cen MT" panose="020B0602020104020603" pitchFamily="34" charset="0"/>
              </a:rPr>
              <a:t>Who is the </a:t>
            </a:r>
            <a:r>
              <a:rPr lang="en-CA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American wife </a:t>
            </a:r>
            <a:r>
              <a:rPr lang="en-CA" sz="4400" b="1" dirty="0">
                <a:solidFill>
                  <a:srgbClr val="00FFFF"/>
                </a:solidFill>
                <a:latin typeface="Tw Cen MT" panose="020B0602020104020603" pitchFamily="34" charset="0"/>
              </a:rPr>
              <a:t>of retired Hockey Great </a:t>
            </a:r>
            <a:r>
              <a:rPr lang="en-CA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Wayne Gretzky</a:t>
            </a:r>
            <a:r>
              <a:rPr lang="en-CA" sz="4400" b="1" dirty="0">
                <a:solidFill>
                  <a:srgbClr val="00FFFF"/>
                </a:solidFill>
                <a:latin typeface="Tw Cen MT" panose="020B0602020104020603" pitchFamily="34" charset="0"/>
              </a:rPr>
              <a:t>?</a:t>
            </a:r>
            <a:endParaRPr lang="en-US" sz="4000" b="1" dirty="0">
              <a:solidFill>
                <a:srgbClr val="00FFFF"/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42" y="511452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72209" y="2298049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25</a:t>
            </a:r>
          </a:p>
        </p:txBody>
      </p:sp>
    </p:spTree>
    <p:extLst>
      <p:ext uri="{BB962C8B-B14F-4D97-AF65-F5344CB8AC3E}">
        <p14:creationId xmlns:p14="http://schemas.microsoft.com/office/powerpoint/2010/main" val="466942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954" y="403106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53021" y="2189703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146504-1F15-46E9-80F4-6D54D155F6AA}"/>
              </a:ext>
            </a:extLst>
          </p:cNvPr>
          <p:cNvSpPr txBox="1"/>
          <p:nvPr/>
        </p:nvSpPr>
        <p:spPr>
          <a:xfrm>
            <a:off x="0" y="3976300"/>
            <a:ext cx="12192000" cy="2246769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w Cen MT" panose="020B0602020104020603" pitchFamily="34" charset="0"/>
              </a:rPr>
              <a:t>ORGANIZED CRIME FOR TWO POINTS!</a:t>
            </a:r>
          </a:p>
          <a:p>
            <a:pPr algn="ctr"/>
            <a:r>
              <a:rPr lang="en-US" sz="4800" b="1" dirty="0">
                <a:solidFill>
                  <a:srgbClr val="FFC000"/>
                </a:solidFill>
                <a:latin typeface="Tw Cen MT" panose="020B0602020104020603" pitchFamily="34" charset="0"/>
              </a:rPr>
              <a:t>What are the </a:t>
            </a:r>
            <a:r>
              <a:rPr lang="en-US" sz="4800" b="1" dirty="0">
                <a:solidFill>
                  <a:srgbClr val="FF0000"/>
                </a:solidFill>
                <a:latin typeface="Tw Cen MT" panose="020B0602020104020603" pitchFamily="34" charset="0"/>
              </a:rPr>
              <a:t>Japanese</a:t>
            </a:r>
            <a:r>
              <a:rPr lang="en-US" sz="4800" b="1" dirty="0">
                <a:solidFill>
                  <a:srgbClr val="FFC000"/>
                </a:solidFill>
                <a:latin typeface="Tw Cen MT" panose="020B0602020104020603" pitchFamily="34" charset="0"/>
              </a:rPr>
              <a:t> &amp; </a:t>
            </a:r>
            <a:r>
              <a:rPr lang="en-US" sz="4800" b="1" dirty="0">
                <a:solidFill>
                  <a:srgbClr val="FF0000"/>
                </a:solidFill>
                <a:latin typeface="Tw Cen MT" panose="020B0602020104020603" pitchFamily="34" charset="0"/>
              </a:rPr>
              <a:t>Hong Kong</a:t>
            </a:r>
          </a:p>
          <a:p>
            <a:pPr algn="ctr"/>
            <a:r>
              <a:rPr lang="en-US" sz="4800" b="1" dirty="0">
                <a:solidFill>
                  <a:srgbClr val="FFC000"/>
                </a:solidFill>
                <a:latin typeface="Tw Cen MT" panose="020B0602020104020603" pitchFamily="34" charset="0"/>
              </a:rPr>
              <a:t>equivalents to </a:t>
            </a:r>
            <a:r>
              <a:rPr lang="en-US" sz="4800" b="1" i="1" dirty="0">
                <a:solidFill>
                  <a:srgbClr val="FF0000"/>
                </a:solidFill>
                <a:latin typeface="Tw Cen MT" panose="020B0602020104020603" pitchFamily="34" charset="0"/>
              </a:rPr>
              <a:t>the Mafia</a:t>
            </a:r>
            <a:r>
              <a:rPr lang="en-US" sz="4800" b="1" dirty="0">
                <a:solidFill>
                  <a:srgbClr val="FFC000"/>
                </a:solidFill>
                <a:latin typeface="Tw Cen MT" panose="020B0602020104020603" pitchFamily="34" charset="0"/>
              </a:rPr>
              <a:t>?</a:t>
            </a:r>
            <a:endParaRPr lang="en-US" sz="44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968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5" y="422657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0312" y="2209254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957EF-C6C2-4CD4-89E1-BFD2BFF5F76E}"/>
              </a:ext>
            </a:extLst>
          </p:cNvPr>
          <p:cNvSpPr txBox="1"/>
          <p:nvPr/>
        </p:nvSpPr>
        <p:spPr>
          <a:xfrm>
            <a:off x="1" y="3397860"/>
            <a:ext cx="12191999" cy="769441"/>
          </a:xfrm>
          <a:prstGeom prst="rect">
            <a:avLst/>
          </a:prstGeom>
          <a:solidFill>
            <a:srgbClr val="F579B8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 DARLING" panose="02000000000000000000" pitchFamily="2" charset="0"/>
              </a:rPr>
              <a:t>NAME THIS INSTRUMENTAL!</a:t>
            </a:r>
          </a:p>
        </p:txBody>
      </p:sp>
      <p:pic>
        <p:nvPicPr>
          <p:cNvPr id="2" name="VTP 67 - Track 6">
            <a:hlinkClick r:id="" action="ppaction://media"/>
            <a:extLst>
              <a:ext uri="{FF2B5EF4-FFF2-40B4-BE49-F238E27FC236}">
                <a16:creationId xmlns:a16="http://schemas.microsoft.com/office/drawing/2014/main" id="{9D3364C3-5EEA-4522-A948-BA4B268ED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67AA25-3CFF-4463-8C78-0E533AC73C98}"/>
              </a:ext>
            </a:extLst>
          </p:cNvPr>
          <p:cNvSpPr txBox="1"/>
          <p:nvPr/>
        </p:nvSpPr>
        <p:spPr>
          <a:xfrm>
            <a:off x="792574" y="710185"/>
            <a:ext cx="11399426" cy="1754326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92D050"/>
                </a:solidFill>
                <a:latin typeface="Tw Cen MT" panose="020B0602020104020603" pitchFamily="34" charset="0"/>
              </a:rPr>
              <a:t>What </a:t>
            </a:r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German name </a:t>
            </a:r>
            <a:r>
              <a:rPr lang="en-US" sz="5400" b="1" i="1" dirty="0">
                <a:solidFill>
                  <a:srgbClr val="92D050"/>
                </a:solidFill>
                <a:latin typeface="Tw Cen MT" panose="020B0602020104020603" pitchFamily="34" charset="0"/>
              </a:rPr>
              <a:t>was given to the </a:t>
            </a:r>
          </a:p>
          <a:p>
            <a:r>
              <a:rPr lang="en-US" sz="5400" b="1" i="1" dirty="0">
                <a:solidFill>
                  <a:srgbClr val="92D050"/>
                </a:solidFill>
                <a:latin typeface="Tw Cen MT" panose="020B0602020104020603" pitchFamily="34" charset="0"/>
              </a:rPr>
              <a:t>huge </a:t>
            </a:r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airships</a:t>
            </a:r>
            <a:r>
              <a:rPr lang="en-US" sz="5400" b="1" i="1" dirty="0">
                <a:solidFill>
                  <a:srgbClr val="92D050"/>
                </a:solidFill>
                <a:latin typeface="Tw Cen MT" panose="020B0602020104020603" pitchFamily="34" charset="0"/>
              </a:rPr>
              <a:t> of the 1920s and 30s?</a:t>
            </a:r>
            <a:endParaRPr lang="en-US" sz="4400" b="1" i="1" dirty="0">
              <a:solidFill>
                <a:srgbClr val="92D050"/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09" y="4095750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33076" y="5882347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28</a:t>
            </a:r>
          </a:p>
        </p:txBody>
      </p:sp>
    </p:spTree>
    <p:extLst>
      <p:ext uri="{BB962C8B-B14F-4D97-AF65-F5344CB8AC3E}">
        <p14:creationId xmlns:p14="http://schemas.microsoft.com/office/powerpoint/2010/main" val="3781146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795583-1EE7-4796-AF17-96FB5FE873B3}"/>
              </a:ext>
            </a:extLst>
          </p:cNvPr>
          <p:cNvSpPr txBox="1"/>
          <p:nvPr/>
        </p:nvSpPr>
        <p:spPr>
          <a:xfrm>
            <a:off x="647699" y="3516345"/>
            <a:ext cx="11544301" cy="1446550"/>
          </a:xfrm>
          <a:prstGeom prst="rect">
            <a:avLst/>
          </a:prstGeom>
          <a:solidFill>
            <a:schemeClr val="tx1"/>
          </a:solidFill>
          <a:ln w="85725">
            <a:noFill/>
          </a:ln>
        </p:spPr>
        <p:txBody>
          <a:bodyPr wrap="square" rtlCol="0">
            <a:spAutoFit/>
          </a:bodyPr>
          <a:lstStyle/>
          <a:p>
            <a:r>
              <a:rPr lang="en-AU" sz="4800" b="1" dirty="0">
                <a:solidFill>
                  <a:srgbClr val="FF0000"/>
                </a:solidFill>
                <a:latin typeface="Tw Cen MT" panose="020B0602020104020603" pitchFamily="34" charset="0"/>
              </a:rPr>
              <a:t>On which </a:t>
            </a:r>
            <a:r>
              <a:rPr lang="en-AU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island</a:t>
            </a:r>
            <a:r>
              <a:rPr lang="en-AU" sz="4800" b="1" dirty="0">
                <a:solidFill>
                  <a:srgbClr val="FF0000"/>
                </a:solidFill>
                <a:latin typeface="Tw Cen MT" panose="020B0602020104020603" pitchFamily="34" charset="0"/>
              </a:rPr>
              <a:t> did the </a:t>
            </a:r>
            <a:r>
              <a:rPr lang="en-AU" sz="48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Thunderbirds</a:t>
            </a:r>
            <a:r>
              <a:rPr lang="en-AU" sz="4800" b="1" dirty="0">
                <a:solidFill>
                  <a:srgbClr val="FF0000"/>
                </a:solidFill>
                <a:latin typeface="Tw Cen MT" panose="020B0602020104020603" pitchFamily="34" charset="0"/>
              </a:rPr>
              <a:t> live?</a:t>
            </a:r>
          </a:p>
          <a:p>
            <a:r>
              <a:rPr lang="en-AU" sz="4000" b="1" dirty="0">
                <a:solidFill>
                  <a:srgbClr val="64AFF2"/>
                </a:solidFill>
                <a:latin typeface="Tw Cen MT" panose="020B0602020104020603" pitchFamily="34" charset="0"/>
              </a:rPr>
              <a:t>Bonus point: </a:t>
            </a:r>
            <a:r>
              <a:rPr lang="en-AU" sz="4000" b="1" i="1" dirty="0">
                <a:solidFill>
                  <a:srgbClr val="64AFF2"/>
                </a:solidFill>
                <a:latin typeface="Tw Cen MT" panose="020B0602020104020603" pitchFamily="34" charset="0"/>
              </a:rPr>
              <a:t>What was the name of their organization?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739" y="460952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28806" y="2247549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29</a:t>
            </a:r>
          </a:p>
        </p:txBody>
      </p:sp>
    </p:spTree>
    <p:extLst>
      <p:ext uri="{BB962C8B-B14F-4D97-AF65-F5344CB8AC3E}">
        <p14:creationId xmlns:p14="http://schemas.microsoft.com/office/powerpoint/2010/main" val="2605842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8" y="506976"/>
            <a:ext cx="1786597" cy="1786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265" y="2293573"/>
            <a:ext cx="1758462" cy="53860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900" dirty="0">
                <a:latin typeface="Agency FB" panose="020B0503020202020204" pitchFamily="34" charset="0"/>
              </a:rPr>
              <a:t>QUESTION 30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5265" y="2847571"/>
            <a:ext cx="1758462" cy="64633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atin typeface="Agency FB" panose="020B0503020202020204" pitchFamily="34" charset="0"/>
              </a:rPr>
              <a:t>PIC-A-PIC</a:t>
            </a:r>
          </a:p>
        </p:txBody>
      </p:sp>
      <p:pic>
        <p:nvPicPr>
          <p:cNvPr id="7" name="graphics7">
            <a:extLst>
              <a:ext uri="{FF2B5EF4-FFF2-40B4-BE49-F238E27FC236}">
                <a16:creationId xmlns:a16="http://schemas.microsoft.com/office/drawing/2014/main" id="{D104EAD7-ECAC-466A-A150-8083CCFAAA02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79432" y="653055"/>
            <a:ext cx="3455461" cy="5037412"/>
          </a:xfrm>
          <a:prstGeom prst="rect">
            <a:avLst/>
          </a:prstGeom>
        </p:spPr>
      </p:pic>
      <p:pic>
        <p:nvPicPr>
          <p:cNvPr id="8" name="graphics8">
            <a:extLst>
              <a:ext uri="{FF2B5EF4-FFF2-40B4-BE49-F238E27FC236}">
                <a16:creationId xmlns:a16="http://schemas.microsoft.com/office/drawing/2014/main" id="{11903CC6-FBDC-4971-89BE-8806B777A83C}"/>
              </a:ext>
            </a:extLst>
          </p:cNvPr>
          <p:cNvPicPr/>
          <p:nvPr/>
        </p:nvPicPr>
        <p:blipFill>
          <a:blip r:embed="rId4">
            <a:lum/>
            <a:alphaModFix/>
          </a:blip>
          <a:srcRect l="19846" r="24808"/>
          <a:stretch>
            <a:fillRect/>
          </a:stretch>
        </p:blipFill>
        <p:spPr>
          <a:xfrm>
            <a:off x="6702107" y="652030"/>
            <a:ext cx="3613468" cy="5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68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53249" y="621272"/>
            <a:ext cx="4705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dirty="0">
                <a:solidFill>
                  <a:schemeClr val="bg1"/>
                </a:solidFill>
                <a:latin typeface="AR DARLING" panose="02000000000000000000" pitchFamily="2" charset="0"/>
                <a:ea typeface="MS UI Gothic" panose="020B0600070205080204" pitchFamily="34" charset="-128"/>
              </a:rPr>
              <a:t>SPOT QUESTION!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6CFA8A-31B5-4EB4-A7BD-12352779C772}"/>
              </a:ext>
            </a:extLst>
          </p:cNvPr>
          <p:cNvSpPr txBox="1"/>
          <p:nvPr/>
        </p:nvSpPr>
        <p:spPr>
          <a:xfrm>
            <a:off x="6686549" y="2344761"/>
            <a:ext cx="5238749" cy="3785652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Tw Cen MT" panose="020B0602020104020603" pitchFamily="34" charset="0"/>
              </a:rPr>
              <a:t>VH1 ranked </a:t>
            </a:r>
            <a:r>
              <a:rPr lang="en-US" sz="4800" b="1" i="1" dirty="0">
                <a:solidFill>
                  <a:srgbClr val="FF00FF"/>
                </a:solidFill>
                <a:latin typeface="Tw Cen MT" panose="020B0602020104020603" pitchFamily="34" charset="0"/>
              </a:rPr>
              <a:t>this singer #10 </a:t>
            </a:r>
            <a:r>
              <a:rPr lang="en-US" sz="4800" b="1" i="1" dirty="0">
                <a:latin typeface="Tw Cen MT" panose="020B0602020104020603" pitchFamily="34" charset="0"/>
              </a:rPr>
              <a:t>on their list of the 100 Greatest Women in Music. </a:t>
            </a:r>
            <a:r>
              <a:rPr lang="en-US" sz="4800" b="1" i="1" dirty="0">
                <a:solidFill>
                  <a:srgbClr val="FF00FF"/>
                </a:solidFill>
                <a:latin typeface="Tw Cen MT" panose="020B0602020104020603" pitchFamily="34" charset="0"/>
              </a:rPr>
              <a:t>Who is it?</a:t>
            </a:r>
            <a:endParaRPr lang="en-US" sz="5400" b="1" i="1" dirty="0">
              <a:solidFill>
                <a:srgbClr val="FF00FF"/>
              </a:solidFill>
              <a:latin typeface="Tw Cen MT" panose="020B06020201040206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1" y="4735127"/>
            <a:ext cx="1786597" cy="17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78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377" y="4062137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4444" y="5848734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94FB7-A5C4-4893-854C-CA5A5521210F}"/>
              </a:ext>
            </a:extLst>
          </p:cNvPr>
          <p:cNvSpPr txBox="1"/>
          <p:nvPr/>
        </p:nvSpPr>
        <p:spPr>
          <a:xfrm>
            <a:off x="0" y="3292696"/>
            <a:ext cx="12192000" cy="769441"/>
          </a:xfrm>
          <a:prstGeom prst="rect">
            <a:avLst/>
          </a:prstGeom>
          <a:solidFill>
            <a:srgbClr val="7AB73B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4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WEEK’S ONLINE QUESTION!</a:t>
            </a:r>
          </a:p>
        </p:txBody>
      </p:sp>
    </p:spTree>
    <p:extLst>
      <p:ext uri="{BB962C8B-B14F-4D97-AF65-F5344CB8AC3E}">
        <p14:creationId xmlns:p14="http://schemas.microsoft.com/office/powerpoint/2010/main" val="1702804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77" y="4030401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944" y="5816998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E5FFC3-D19F-4561-9A22-EFC848F85CC7}"/>
              </a:ext>
            </a:extLst>
          </p:cNvPr>
          <p:cNvSpPr txBox="1"/>
          <p:nvPr/>
        </p:nvSpPr>
        <p:spPr>
          <a:xfrm>
            <a:off x="405944" y="808899"/>
            <a:ext cx="5519997" cy="258532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How many </a:t>
            </a:r>
            <a:r>
              <a:rPr lang="en-US" sz="5400" b="1" i="1" u="sng" dirty="0">
                <a:solidFill>
                  <a:schemeClr val="bg1"/>
                </a:solidFill>
                <a:latin typeface="Tw Cen MT" panose="020B0602020104020603" pitchFamily="34" charset="0"/>
              </a:rPr>
              <a:t>years</a:t>
            </a:r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 did </a:t>
            </a:r>
            <a:r>
              <a:rPr lang="en-US" sz="5400" b="1" i="1" dirty="0">
                <a:solidFill>
                  <a:srgbClr val="00B0F0"/>
                </a:solidFill>
                <a:latin typeface="Tw Cen MT" panose="020B0602020104020603" pitchFamily="34" charset="0"/>
              </a:rPr>
              <a:t>Nelson Mandela </a:t>
            </a:r>
          </a:p>
          <a:p>
            <a:pPr algn="ctr"/>
            <a:r>
              <a:rPr lang="en-US" sz="54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spend in prison?</a:t>
            </a:r>
            <a:endParaRPr lang="en-US" sz="8000" b="1" i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27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16" y="4050096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3083" y="5836693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46625-F2AF-4AD2-8989-B1F7AC5C657E}"/>
              </a:ext>
            </a:extLst>
          </p:cNvPr>
          <p:cNvSpPr txBox="1"/>
          <p:nvPr/>
        </p:nvSpPr>
        <p:spPr>
          <a:xfrm>
            <a:off x="1114425" y="1238170"/>
            <a:ext cx="10982325" cy="1938992"/>
          </a:xfrm>
          <a:prstGeom prst="rect">
            <a:avLst/>
          </a:prstGeom>
          <a:solidFill>
            <a:schemeClr val="tx1"/>
          </a:solidFill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Which American </a:t>
            </a:r>
            <a:r>
              <a:rPr lang="en-US" sz="6000" b="1" i="1" dirty="0">
                <a:solidFill>
                  <a:srgbClr val="F579B8"/>
                </a:solidFill>
                <a:latin typeface="Tw Cen MT" panose="020B0602020104020603" pitchFamily="34" charset="0"/>
              </a:rPr>
              <a:t>soft drink</a:t>
            </a:r>
            <a:r>
              <a:rPr lang="en-US" sz="6000" b="1" i="1" dirty="0">
                <a:solidFill>
                  <a:schemeClr val="bg1"/>
                </a:solidFill>
                <a:latin typeface="Tw Cen MT" panose="020B0602020104020603" pitchFamily="34" charset="0"/>
              </a:rPr>
              <a:t> was introduced in 1885?</a:t>
            </a:r>
            <a:endParaRPr lang="en-US" sz="4800" i="1" u="sng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629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A9EFCB-45CA-41EC-BB96-5BF0623CB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79" y="0"/>
            <a:ext cx="9332595" cy="6945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2" y="448306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399" y="2234903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40817-521A-4254-A241-D129A3DF512B}"/>
              </a:ext>
            </a:extLst>
          </p:cNvPr>
          <p:cNvSpPr txBox="1"/>
          <p:nvPr/>
        </p:nvSpPr>
        <p:spPr>
          <a:xfrm>
            <a:off x="1" y="3667557"/>
            <a:ext cx="12191999" cy="707886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 DARLING" panose="02000000000000000000" pitchFamily="2" charset="0"/>
              </a:rPr>
              <a:t>WHO HAD THIS 2006 HIT!</a:t>
            </a:r>
            <a:endParaRPr lang="en-CA" sz="2800" dirty="0">
              <a:latin typeface="AR DARLING" panose="02000000000000000000" pitchFamily="2" charset="0"/>
            </a:endParaRPr>
          </a:p>
        </p:txBody>
      </p:sp>
      <p:pic>
        <p:nvPicPr>
          <p:cNvPr id="4" name="VTP 67 - Track 7">
            <a:hlinkClick r:id="" action="ppaction://media"/>
            <a:extLst>
              <a:ext uri="{FF2B5EF4-FFF2-40B4-BE49-F238E27FC236}">
                <a16:creationId xmlns:a16="http://schemas.microsoft.com/office/drawing/2014/main" id="{E0F1F1C3-1D41-4A6E-9D21-58554EF3A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6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CC5D55E-DB04-45E3-B631-3F34A1CE80EF}"/>
              </a:ext>
            </a:extLst>
          </p:cNvPr>
          <p:cNvSpPr txBox="1"/>
          <p:nvPr/>
        </p:nvSpPr>
        <p:spPr>
          <a:xfrm>
            <a:off x="3238500" y="2030474"/>
            <a:ext cx="8953500" cy="43396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If a bee lives in a </a:t>
            </a:r>
            <a:r>
              <a:rPr lang="en-US" sz="4800" b="1" dirty="0">
                <a:solidFill>
                  <a:schemeClr val="accent4"/>
                </a:solidFill>
                <a:latin typeface="Tw Cen MT" panose="020B0602020104020603" pitchFamily="34" charset="0"/>
              </a:rPr>
              <a:t>hive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,</a:t>
            </a:r>
          </a:p>
          <a:p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where do the following live?</a:t>
            </a:r>
          </a:p>
          <a:p>
            <a:endParaRPr lang="en-US" sz="2800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accent4"/>
                </a:solidFill>
                <a:latin typeface="Tw Cen MT" panose="020B0602020104020603" pitchFamily="34" charset="0"/>
              </a:rPr>
              <a:t>A beaver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accent4"/>
                </a:solidFill>
                <a:latin typeface="Tw Cen MT" panose="020B0602020104020603" pitchFamily="34" charset="0"/>
              </a:rPr>
              <a:t>A wolf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accent4"/>
                </a:solidFill>
                <a:latin typeface="Tw Cen MT" panose="020B0602020104020603" pitchFamily="34" charset="0"/>
              </a:rPr>
              <a:t>A rabbit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2" y="468374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3019" y="2254971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34</a:t>
            </a:r>
          </a:p>
        </p:txBody>
      </p:sp>
    </p:spTree>
    <p:extLst>
      <p:ext uri="{BB962C8B-B14F-4D97-AF65-F5344CB8AC3E}">
        <p14:creationId xmlns:p14="http://schemas.microsoft.com/office/powerpoint/2010/main" val="3084315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P 67 - Video 2">
            <a:hlinkClick r:id="" action="ppaction://media"/>
            <a:extLst>
              <a:ext uri="{FF2B5EF4-FFF2-40B4-BE49-F238E27FC236}">
                <a16:creationId xmlns:a16="http://schemas.microsoft.com/office/drawing/2014/main" id="{9B295184-90C5-4568-906D-25A5489A56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24" end="167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150" y="525099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80217" y="2311696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12C83-8891-4754-8681-AC9971F1729D}"/>
              </a:ext>
            </a:extLst>
          </p:cNvPr>
          <p:cNvSpPr txBox="1"/>
          <p:nvPr/>
        </p:nvSpPr>
        <p:spPr>
          <a:xfrm>
            <a:off x="883557" y="838389"/>
            <a:ext cx="86378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solidFill>
                  <a:srgbClr val="F6FED6"/>
                </a:solidFill>
                <a:latin typeface="Tw Cen MT" panose="020B0602020104020603" pitchFamily="34" charset="0"/>
              </a:rPr>
              <a:t>VIDEO QUESTION #2</a:t>
            </a:r>
          </a:p>
          <a:p>
            <a:r>
              <a:rPr lang="en-AU" sz="6000" b="1" dirty="0">
                <a:solidFill>
                  <a:srgbClr val="F6FED6"/>
                </a:solidFill>
                <a:latin typeface="Tw Cen MT" panose="020B0602020104020603" pitchFamily="34" charset="0"/>
              </a:rPr>
              <a:t>a. What floor does the elevator stop at?</a:t>
            </a:r>
            <a:br>
              <a:rPr lang="en-AU" sz="6000" b="1" dirty="0">
                <a:solidFill>
                  <a:srgbClr val="F6FED6"/>
                </a:solidFill>
                <a:latin typeface="Tw Cen MT" panose="020B0602020104020603" pitchFamily="34" charset="0"/>
              </a:rPr>
            </a:br>
            <a:r>
              <a:rPr lang="en-AU" sz="6000" b="1" dirty="0">
                <a:solidFill>
                  <a:srgbClr val="F6FED6"/>
                </a:solidFill>
                <a:latin typeface="Tw Cen MT" panose="020B0602020104020603" pitchFamily="34" charset="0"/>
              </a:rPr>
              <a:t>b. What is in the vault?</a:t>
            </a:r>
            <a:br>
              <a:rPr lang="en-AU" sz="6000" b="1" dirty="0">
                <a:solidFill>
                  <a:srgbClr val="F6FED6"/>
                </a:solidFill>
                <a:latin typeface="Tw Cen MT" panose="020B0602020104020603" pitchFamily="34" charset="0"/>
              </a:rPr>
            </a:br>
            <a:r>
              <a:rPr lang="en-AU" sz="6000" b="1" dirty="0">
                <a:solidFill>
                  <a:srgbClr val="F6FED6"/>
                </a:solidFill>
                <a:latin typeface="Tw Cen MT" panose="020B0602020104020603" pitchFamily="34" charset="0"/>
              </a:rPr>
              <a:t>c. What are they dealing?</a:t>
            </a:r>
          </a:p>
        </p:txBody>
      </p:sp>
    </p:spTree>
    <p:extLst>
      <p:ext uri="{BB962C8B-B14F-4D97-AF65-F5344CB8AC3E}">
        <p14:creationId xmlns:p14="http://schemas.microsoft.com/office/powerpoint/2010/main" val="30316710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C775A7-7C3C-4474-958F-45950791C23C}"/>
              </a:ext>
            </a:extLst>
          </p:cNvPr>
          <p:cNvSpPr txBox="1"/>
          <p:nvPr/>
        </p:nvSpPr>
        <p:spPr>
          <a:xfrm>
            <a:off x="438150" y="2826491"/>
            <a:ext cx="11359602" cy="3662541"/>
          </a:xfrm>
          <a:prstGeom prst="rect">
            <a:avLst/>
          </a:prstGeom>
          <a:solidFill>
            <a:schemeClr val="tx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0"/>
              </a:rPr>
              <a:t>In the </a:t>
            </a:r>
            <a:r>
              <a:rPr lang="en-US" sz="4400" b="1" dirty="0">
                <a:solidFill>
                  <a:srgbClr val="FFFF00"/>
                </a:solidFill>
                <a:latin typeface="Tw Cen MT" panose="020B0602020104020603" pitchFamily="34" charset="0"/>
              </a:rPr>
              <a:t>TV series </a:t>
            </a:r>
            <a:r>
              <a:rPr lang="en-US" sz="4400" b="1" i="1" dirty="0">
                <a:solidFill>
                  <a:srgbClr val="FFFF00"/>
                </a:solidFill>
                <a:latin typeface="Tw Cen MT" panose="020B0602020104020603" pitchFamily="34" charset="0"/>
              </a:rPr>
              <a:t>Heroes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0"/>
              </a:rPr>
              <a:t>, what </a:t>
            </a:r>
          </a:p>
          <a:p>
            <a:pPr algn="ctr"/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0"/>
              </a:rPr>
              <a:t>are the character </a:t>
            </a:r>
            <a:r>
              <a:rPr lang="en-US" sz="4400" b="1" dirty="0">
                <a:solidFill>
                  <a:srgbClr val="FFFF00"/>
                </a:solidFill>
                <a:latin typeface="Tw Cen MT" panose="020B0602020104020603" pitchFamily="34" charset="0"/>
              </a:rPr>
              <a:t>first names 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w Cen MT" panose="020B0602020104020603" pitchFamily="34" charset="0"/>
              </a:rPr>
              <a:t>of: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The high school girl who heals instantly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The Japanese time traveler </a:t>
            </a:r>
          </a:p>
          <a:p>
            <a:pPr marL="914400" indent="-914400">
              <a:buAutoNum type="alphaLcPeriod"/>
            </a:pP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The older of the two </a:t>
            </a:r>
            <a:r>
              <a:rPr lang="en-US" sz="4800" b="1" dirty="0" err="1">
                <a:solidFill>
                  <a:schemeClr val="bg1"/>
                </a:solidFill>
                <a:latin typeface="Tw Cen MT" panose="020B0602020104020603" pitchFamily="34" charset="0"/>
              </a:rPr>
              <a:t>Petrelli</a:t>
            </a:r>
            <a:r>
              <a:rPr lang="en-US" sz="4800" b="1" dirty="0">
                <a:solidFill>
                  <a:schemeClr val="bg1"/>
                </a:solidFill>
                <a:latin typeface="Tw Cen MT" panose="020B0602020104020603" pitchFamily="34" charset="0"/>
              </a:rPr>
              <a:t> brothers</a:t>
            </a:r>
            <a:endParaRPr lang="en-US" sz="32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55" y="485896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25222" y="2272493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36</a:t>
            </a:r>
          </a:p>
        </p:txBody>
      </p:sp>
    </p:spTree>
    <p:extLst>
      <p:ext uri="{BB962C8B-B14F-4D97-AF65-F5344CB8AC3E}">
        <p14:creationId xmlns:p14="http://schemas.microsoft.com/office/powerpoint/2010/main" val="1976885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913" y="462421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3980" y="2249018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D382F-B47E-4E25-A0FB-28F1F5817919}"/>
              </a:ext>
            </a:extLst>
          </p:cNvPr>
          <p:cNvSpPr txBox="1"/>
          <p:nvPr/>
        </p:nvSpPr>
        <p:spPr>
          <a:xfrm>
            <a:off x="1" y="3226755"/>
            <a:ext cx="12191999" cy="769441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 DARLING" panose="02000000000000000000" pitchFamily="2" charset="0"/>
              </a:rPr>
              <a:t>PICK THE YEAR TRIPLE PLAY!</a:t>
            </a:r>
            <a:endParaRPr lang="en-CA" sz="13800" dirty="0">
              <a:latin typeface="AR DARLING" panose="02000000000000000000" pitchFamily="2" charset="0"/>
            </a:endParaRPr>
          </a:p>
        </p:txBody>
      </p:sp>
      <p:pic>
        <p:nvPicPr>
          <p:cNvPr id="4" name="VTP 67 - Track 8">
            <a:hlinkClick r:id="" action="ppaction://media"/>
            <a:extLst>
              <a:ext uri="{FF2B5EF4-FFF2-40B4-BE49-F238E27FC236}">
                <a16:creationId xmlns:a16="http://schemas.microsoft.com/office/drawing/2014/main" id="{5D883DB6-DD4B-4CDE-B118-9F8AF03A8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C54D0B-D4C8-4B0F-BD20-EFBEDC98C49B}"/>
              </a:ext>
            </a:extLst>
          </p:cNvPr>
          <p:cNvSpPr txBox="1"/>
          <p:nvPr/>
        </p:nvSpPr>
        <p:spPr>
          <a:xfrm>
            <a:off x="0" y="3607222"/>
            <a:ext cx="12192000" cy="830997"/>
          </a:xfrm>
          <a:prstGeom prst="rect">
            <a:avLst/>
          </a:prstGeom>
          <a:solidFill>
            <a:srgbClr val="2A1A13"/>
          </a:solidFill>
          <a:ln w="508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Who wrote </a:t>
            </a:r>
            <a:r>
              <a:rPr lang="en-US" sz="4800" b="1" i="1" dirty="0">
                <a:solidFill>
                  <a:schemeClr val="bg1"/>
                </a:solidFill>
              </a:rPr>
              <a:t>Where the Wild Things Are</a:t>
            </a:r>
            <a:r>
              <a:rPr lang="en-US" sz="4800" b="1" dirty="0">
                <a:solidFill>
                  <a:srgbClr val="FFFF00"/>
                </a:solidFill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98" y="535702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70865" y="2322299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38</a:t>
            </a:r>
          </a:p>
        </p:txBody>
      </p:sp>
    </p:spTree>
    <p:extLst>
      <p:ext uri="{BB962C8B-B14F-4D97-AF65-F5344CB8AC3E}">
        <p14:creationId xmlns:p14="http://schemas.microsoft.com/office/powerpoint/2010/main" val="23930766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EDD8B4-71FD-4A5F-9366-073D2789A044}"/>
              </a:ext>
            </a:extLst>
          </p:cNvPr>
          <p:cNvSpPr txBox="1"/>
          <p:nvPr/>
        </p:nvSpPr>
        <p:spPr>
          <a:xfrm>
            <a:off x="0" y="533225"/>
            <a:ext cx="12192000" cy="1754326"/>
          </a:xfrm>
          <a:prstGeom prst="rect">
            <a:avLst/>
          </a:prstGeom>
          <a:solidFill>
            <a:srgbClr val="093B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5400" b="1" dirty="0">
                <a:solidFill>
                  <a:schemeClr val="bg1"/>
                </a:solidFill>
                <a:latin typeface="Tw Cen MT" panose="020B0602020104020603" pitchFamily="34" charset="0"/>
              </a:rPr>
              <a:t>What is the name of the </a:t>
            </a:r>
            <a:r>
              <a:rPr lang="en-AU" sz="5400" b="1" dirty="0">
                <a:solidFill>
                  <a:srgbClr val="92D050"/>
                </a:solidFill>
                <a:latin typeface="Tw Cen MT" panose="020B0602020104020603" pitchFamily="34" charset="0"/>
              </a:rPr>
              <a:t>westernmost point</a:t>
            </a:r>
            <a:r>
              <a:rPr lang="en-AU" sz="5400" b="1" dirty="0">
                <a:solidFill>
                  <a:schemeClr val="bg1"/>
                </a:solidFill>
                <a:latin typeface="Tw Cen MT" panose="020B0602020104020603" pitchFamily="34" charset="0"/>
              </a:rPr>
              <a:t> of mainland Great Britain?</a:t>
            </a:r>
            <a:endParaRPr lang="en-CA" sz="96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9" y="4167859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3786" y="5928047"/>
            <a:ext cx="1758462" cy="553998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000" dirty="0">
                <a:latin typeface="Agency FB" panose="020B0503020202020204" pitchFamily="34" charset="0"/>
              </a:rPr>
              <a:t>QUESTION 39</a:t>
            </a:r>
          </a:p>
        </p:txBody>
      </p:sp>
    </p:spTree>
    <p:extLst>
      <p:ext uri="{BB962C8B-B14F-4D97-AF65-F5344CB8AC3E}">
        <p14:creationId xmlns:p14="http://schemas.microsoft.com/office/powerpoint/2010/main" val="1082551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98" y="573651"/>
            <a:ext cx="1786597" cy="17865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665" y="2360248"/>
            <a:ext cx="1758462" cy="538609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900" dirty="0">
                <a:latin typeface="Agency FB" panose="020B0503020202020204" pitchFamily="34" charset="0"/>
              </a:rPr>
              <a:t>QUESTION 40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7665" y="2914246"/>
            <a:ext cx="1758462" cy="646331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latin typeface="Agency FB" panose="020B0503020202020204" pitchFamily="34" charset="0"/>
              </a:rPr>
              <a:t>PIC-A-PIC</a:t>
            </a:r>
          </a:p>
        </p:txBody>
      </p:sp>
      <p:pic>
        <p:nvPicPr>
          <p:cNvPr id="9" name="graphics9">
            <a:extLst>
              <a:ext uri="{FF2B5EF4-FFF2-40B4-BE49-F238E27FC236}">
                <a16:creationId xmlns:a16="http://schemas.microsoft.com/office/drawing/2014/main" id="{A03D8062-9FD6-485E-A522-D5EB63074FD4}"/>
              </a:ext>
            </a:extLst>
          </p:cNvPr>
          <p:cNvPicPr/>
          <p:nvPr/>
        </p:nvPicPr>
        <p:blipFill>
          <a:blip r:embed="rId3">
            <a:lum/>
            <a:alphaModFix/>
          </a:blip>
          <a:srcRect l="24772" t="5026" r="24772" b="5026"/>
          <a:stretch>
            <a:fillRect/>
          </a:stretch>
        </p:blipFill>
        <p:spPr>
          <a:xfrm>
            <a:off x="3918160" y="576023"/>
            <a:ext cx="2247748" cy="2544682"/>
          </a:xfrm>
          <a:prstGeom prst="rect">
            <a:avLst/>
          </a:prstGeom>
        </p:spPr>
      </p:pic>
      <p:pic>
        <p:nvPicPr>
          <p:cNvPr id="11" name="graphics10">
            <a:extLst>
              <a:ext uri="{FF2B5EF4-FFF2-40B4-BE49-F238E27FC236}">
                <a16:creationId xmlns:a16="http://schemas.microsoft.com/office/drawing/2014/main" id="{ABD062DC-F0C3-442E-93E4-149612F92E4F}"/>
              </a:ext>
            </a:extLst>
          </p:cNvPr>
          <p:cNvPicPr/>
          <p:nvPr/>
        </p:nvPicPr>
        <p:blipFill>
          <a:blip r:embed="rId4">
            <a:lum/>
            <a:alphaModFix/>
          </a:blip>
          <a:srcRect r="4973"/>
          <a:stretch>
            <a:fillRect/>
          </a:stretch>
        </p:blipFill>
        <p:spPr>
          <a:xfrm>
            <a:off x="6336970" y="573651"/>
            <a:ext cx="2496635" cy="2547054"/>
          </a:xfrm>
          <a:prstGeom prst="rect">
            <a:avLst/>
          </a:prstGeom>
        </p:spPr>
      </p:pic>
      <p:pic>
        <p:nvPicPr>
          <p:cNvPr id="12" name="graphics11">
            <a:extLst>
              <a:ext uri="{FF2B5EF4-FFF2-40B4-BE49-F238E27FC236}">
                <a16:creationId xmlns:a16="http://schemas.microsoft.com/office/drawing/2014/main" id="{8A872DE4-01E7-4004-9432-13995013762D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 l="20052" r="20052"/>
          <a:stretch>
            <a:fillRect/>
          </a:stretch>
        </p:blipFill>
        <p:spPr>
          <a:xfrm>
            <a:off x="3918160" y="3252078"/>
            <a:ext cx="2247748" cy="2929511"/>
          </a:xfrm>
          <a:prstGeom prst="rect">
            <a:avLst/>
          </a:prstGeom>
        </p:spPr>
      </p:pic>
      <p:pic>
        <p:nvPicPr>
          <p:cNvPr id="14" name="graphics12">
            <a:extLst>
              <a:ext uri="{FF2B5EF4-FFF2-40B4-BE49-F238E27FC236}">
                <a16:creationId xmlns:a16="http://schemas.microsoft.com/office/drawing/2014/main" id="{047D0BCD-512D-4C53-A1AD-B49CE4FDBD92}"/>
              </a:ext>
            </a:extLst>
          </p:cNvPr>
          <p:cNvPicPr/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336971" y="3252080"/>
            <a:ext cx="2496636" cy="292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1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91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302" y="438357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34369" y="2224954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530663-537E-49C7-BF37-AC8F20C98D52}"/>
              </a:ext>
            </a:extLst>
          </p:cNvPr>
          <p:cNvSpPr txBox="1"/>
          <p:nvPr/>
        </p:nvSpPr>
        <p:spPr>
          <a:xfrm>
            <a:off x="838200" y="4196276"/>
            <a:ext cx="11353800" cy="1938992"/>
          </a:xfrm>
          <a:prstGeom prst="rect">
            <a:avLst/>
          </a:prstGeom>
          <a:solidFill>
            <a:srgbClr val="2B2A31">
              <a:alpha val="98000"/>
            </a:srgb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sz="6000" b="1" dirty="0">
                <a:solidFill>
                  <a:schemeClr val="bg1"/>
                </a:solidFill>
                <a:latin typeface="Tw Cen MT" panose="020B0602020104020603" pitchFamily="34" charset="0"/>
              </a:rPr>
              <a:t>As a </a:t>
            </a:r>
            <a:r>
              <a:rPr lang="en-US" sz="6000" b="1" dirty="0">
                <a:solidFill>
                  <a:srgbClr val="FF0000"/>
                </a:solidFill>
                <a:latin typeface="Tw Cen MT" panose="020B0602020104020603" pitchFamily="34" charset="0"/>
              </a:rPr>
              <a:t>bribe</a:t>
            </a:r>
            <a:r>
              <a:rPr lang="en-US" sz="6000" b="1" dirty="0">
                <a:solidFill>
                  <a:schemeClr val="bg1"/>
                </a:solidFill>
                <a:latin typeface="Tw Cen MT" panose="020B0602020104020603" pitchFamily="34" charset="0"/>
              </a:rPr>
              <a:t>, </a:t>
            </a:r>
            <a:r>
              <a:rPr lang="en-US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what</a:t>
            </a:r>
            <a:r>
              <a:rPr lang="en-US" sz="6000" b="1" dirty="0">
                <a:solidFill>
                  <a:schemeClr val="bg1"/>
                </a:solidFill>
                <a:latin typeface="Tw Cen MT" panose="020B0602020104020603" pitchFamily="34" charset="0"/>
              </a:rPr>
              <a:t> did the Queen offer Snow White?</a:t>
            </a:r>
            <a:endParaRPr lang="en-CA" sz="54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80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87" y="4133850"/>
            <a:ext cx="1786597" cy="17865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7154" y="5920447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144964"/>
            <a:ext cx="12191999" cy="769441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 DARLING" panose="02000000000000000000" pitchFamily="2" charset="0"/>
              </a:rPr>
              <a:t>NAME THIS SONG FROM THE 70s!</a:t>
            </a:r>
            <a:endParaRPr lang="en-CA" sz="4400" dirty="0">
              <a:latin typeface="AR DARLING" panose="02000000000000000000" pitchFamily="2" charset="0"/>
            </a:endParaRPr>
          </a:p>
        </p:txBody>
      </p:sp>
      <p:pic>
        <p:nvPicPr>
          <p:cNvPr id="5" name="VTP 67 - Track 1">
            <a:hlinkClick r:id="" action="ppaction://media"/>
            <a:extLst>
              <a:ext uri="{FF2B5EF4-FFF2-40B4-BE49-F238E27FC236}">
                <a16:creationId xmlns:a16="http://schemas.microsoft.com/office/drawing/2014/main" id="{7EC31081-72D8-475B-9CF7-B23F66F1F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4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340AF-6E98-41C7-A0A8-F2C716AF8976}"/>
              </a:ext>
            </a:extLst>
          </p:cNvPr>
          <p:cNvSpPr txBox="1"/>
          <p:nvPr/>
        </p:nvSpPr>
        <p:spPr>
          <a:xfrm>
            <a:off x="800099" y="677467"/>
            <a:ext cx="5305425" cy="5262979"/>
          </a:xfrm>
          <a:prstGeom prst="rect">
            <a:avLst/>
          </a:prstGeom>
          <a:solidFill>
            <a:schemeClr val="tx1">
              <a:alpha val="72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C000"/>
                </a:solidFill>
                <a:latin typeface="Tw Cen MT" panose="020B0602020104020603" pitchFamily="34" charset="0"/>
              </a:rPr>
              <a:t>MULTIPLE CHOICE!</a:t>
            </a:r>
          </a:p>
          <a:p>
            <a:r>
              <a:rPr lang="en-US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w Cen MT" panose="020B0602020104020603" pitchFamily="34" charset="0"/>
              </a:rPr>
              <a:t>In which year was the first ever </a:t>
            </a:r>
            <a:r>
              <a:rPr lang="en-US" sz="4400" b="1" dirty="0">
                <a:solidFill>
                  <a:srgbClr val="00FFFF"/>
                </a:solidFill>
                <a:latin typeface="Tw Cen MT" panose="020B0602020104020603" pitchFamily="34" charset="0"/>
              </a:rPr>
              <a:t>test-tube baby</a:t>
            </a:r>
            <a:r>
              <a:rPr lang="en-US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w Cen MT" panose="020B0602020104020603" pitchFamily="34" charset="0"/>
              </a:rPr>
              <a:t> born?</a:t>
            </a:r>
          </a:p>
          <a:p>
            <a:pPr marL="742950" indent="-742950">
              <a:buAutoNum type="alphaLcPeriod"/>
            </a:pPr>
            <a:r>
              <a:rPr lang="en-US" sz="4000" b="1" dirty="0">
                <a:solidFill>
                  <a:schemeClr val="bg1"/>
                </a:solidFill>
                <a:latin typeface="Tw Cen MT" panose="020B0602020104020603" pitchFamily="34" charset="0"/>
              </a:rPr>
              <a:t>1967</a:t>
            </a:r>
          </a:p>
          <a:p>
            <a:pPr marL="742950" indent="-742950">
              <a:buAutoNum type="alphaLcPeriod"/>
            </a:pPr>
            <a:r>
              <a:rPr lang="en-US" sz="4000" b="1" dirty="0">
                <a:solidFill>
                  <a:schemeClr val="bg1"/>
                </a:solidFill>
                <a:latin typeface="Tw Cen MT" panose="020B0602020104020603" pitchFamily="34" charset="0"/>
              </a:rPr>
              <a:t>1972</a:t>
            </a:r>
          </a:p>
          <a:p>
            <a:pPr marL="742950" indent="-742950">
              <a:buAutoNum type="alphaLcPeriod"/>
            </a:pPr>
            <a:r>
              <a:rPr lang="en-US" sz="4000" b="1" dirty="0">
                <a:solidFill>
                  <a:schemeClr val="bg1"/>
                </a:solidFill>
                <a:latin typeface="Tw Cen MT" panose="020B0602020104020603" pitchFamily="34" charset="0"/>
              </a:rPr>
              <a:t>1978</a:t>
            </a:r>
          </a:p>
          <a:p>
            <a:pPr marL="742950" indent="-742950">
              <a:buAutoNum type="alphaLcPeriod"/>
            </a:pPr>
            <a:r>
              <a:rPr lang="en-US" sz="4000" b="1" dirty="0">
                <a:solidFill>
                  <a:schemeClr val="bg1"/>
                </a:solidFill>
                <a:latin typeface="Tw Cen MT" panose="020B0602020104020603" pitchFamily="34" charset="0"/>
              </a:rPr>
              <a:t>1983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84150" y="5902589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083" y="4115992"/>
            <a:ext cx="1786597" cy="178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60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28" y="321100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10089" y="2107697"/>
            <a:ext cx="1758462" cy="584775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latin typeface="Agency FB" panose="020B0503020202020204" pitchFamily="34" charset="0"/>
              </a:rPr>
              <a:t>QUESTION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D12BC6-A17D-4324-AE81-C26251ADE283}"/>
              </a:ext>
            </a:extLst>
          </p:cNvPr>
          <p:cNvSpPr txBox="1"/>
          <p:nvPr/>
        </p:nvSpPr>
        <p:spPr>
          <a:xfrm>
            <a:off x="347247" y="321100"/>
            <a:ext cx="9648581" cy="6247864"/>
          </a:xfrm>
          <a:prstGeom prst="rect">
            <a:avLst/>
          </a:prstGeom>
          <a:solidFill>
            <a:srgbClr val="8F8A86">
              <a:alpha val="9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w Cen MT" panose="020B0602020104020603" pitchFamily="34" charset="0"/>
              </a:rPr>
              <a:t>WHAT AM I?</a:t>
            </a:r>
          </a:p>
          <a:p>
            <a:r>
              <a:rPr lang="en-CA" sz="4000" b="1" dirty="0">
                <a:solidFill>
                  <a:schemeClr val="bg1"/>
                </a:solidFill>
              </a:rPr>
              <a:t>My name is derived from a Spanish word which refers to the </a:t>
            </a:r>
            <a:r>
              <a:rPr lang="en-CA" sz="4000" b="1" dirty="0">
                <a:solidFill>
                  <a:srgbClr val="00FFFF"/>
                </a:solidFill>
              </a:rPr>
              <a:t>grin of a monkey </a:t>
            </a:r>
            <a:r>
              <a:rPr lang="en-CA" sz="4000" b="1" dirty="0">
                <a:solidFill>
                  <a:schemeClr val="bg1"/>
                </a:solidFill>
              </a:rPr>
              <a:t>or a grotesque face. To medieval travellers, such as Marco Polo, I was known as the </a:t>
            </a:r>
            <a:r>
              <a:rPr lang="en-CA" sz="4000" b="1" dirty="0" err="1">
                <a:solidFill>
                  <a:srgbClr val="00FFFF"/>
                </a:solidFill>
              </a:rPr>
              <a:t>Nux</a:t>
            </a:r>
            <a:r>
              <a:rPr lang="en-CA" sz="4000" b="1" dirty="0">
                <a:solidFill>
                  <a:srgbClr val="00FFFF"/>
                </a:solidFill>
              </a:rPr>
              <a:t> Indica</a:t>
            </a:r>
            <a:r>
              <a:rPr lang="en-CA" sz="4000" b="1" dirty="0">
                <a:solidFill>
                  <a:schemeClr val="bg1"/>
                </a:solidFill>
              </a:rPr>
              <a:t>. I am an invaluable crop for many tropical countries. My </a:t>
            </a:r>
            <a:r>
              <a:rPr lang="en-CA" sz="4000" b="1" dirty="0">
                <a:solidFill>
                  <a:srgbClr val="00FFFF"/>
                </a:solidFill>
              </a:rPr>
              <a:t>oil</a:t>
            </a:r>
            <a:r>
              <a:rPr lang="en-CA" sz="4000" b="1" dirty="0">
                <a:solidFill>
                  <a:schemeClr val="bg1"/>
                </a:solidFill>
              </a:rPr>
              <a:t> is used extensively in the food industry, soap manufacture and cosmetics. </a:t>
            </a:r>
            <a:r>
              <a:rPr lang="en-CA" sz="4000" b="1" dirty="0">
                <a:solidFill>
                  <a:srgbClr val="00FFFF"/>
                </a:solidFill>
              </a:rPr>
              <a:t>Sugar</a:t>
            </a:r>
            <a:r>
              <a:rPr lang="en-CA" sz="4000" b="1" dirty="0">
                <a:solidFill>
                  <a:schemeClr val="bg1"/>
                </a:solidFill>
              </a:rPr>
              <a:t> is made from the nectar of my flower and sap.  </a:t>
            </a:r>
            <a:r>
              <a:rPr lang="en-CA" sz="4000" b="1" i="1" dirty="0">
                <a:solidFill>
                  <a:srgbClr val="FFFF00"/>
                </a:solidFill>
              </a:rPr>
              <a:t>What am I?</a:t>
            </a:r>
            <a:endParaRPr lang="en-US" sz="40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32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1" y="372220"/>
            <a:ext cx="1786597" cy="1786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398" y="2158817"/>
            <a:ext cx="1758462" cy="569387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3100" dirty="0">
                <a:latin typeface="Agency FB" panose="020B0503020202020204" pitchFamily="34" charset="0"/>
              </a:rPr>
              <a:t>QUESTION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CACF1-B231-414E-900F-C1E820484FA4}"/>
              </a:ext>
            </a:extLst>
          </p:cNvPr>
          <p:cNvSpPr txBox="1"/>
          <p:nvPr/>
        </p:nvSpPr>
        <p:spPr>
          <a:xfrm>
            <a:off x="0" y="4175100"/>
            <a:ext cx="9477375" cy="175432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latin typeface="Tw Cen MT" panose="020B0602020104020603" pitchFamily="34" charset="0"/>
              </a:rPr>
              <a:t>Which is further </a:t>
            </a:r>
            <a:r>
              <a:rPr lang="en-US" sz="5400" b="1" i="1" u="sng" dirty="0">
                <a:latin typeface="Tw Cen MT" panose="020B0602020104020603" pitchFamily="34" charset="0"/>
              </a:rPr>
              <a:t>East</a:t>
            </a:r>
            <a:r>
              <a:rPr lang="en-US" sz="5400" b="1" i="1" dirty="0">
                <a:latin typeface="Tw Cen MT" panose="020B0602020104020603" pitchFamily="34" charset="0"/>
              </a:rPr>
              <a:t>—  </a:t>
            </a:r>
          </a:p>
          <a:p>
            <a:pPr algn="ctr"/>
            <a:r>
              <a:rPr lang="en-US" sz="5400" b="1" i="1" dirty="0">
                <a:latin typeface="Tw Cen MT" panose="020B0602020104020603" pitchFamily="34" charset="0"/>
              </a:rPr>
              <a:t>                       </a:t>
            </a:r>
            <a:r>
              <a:rPr lang="en-US" sz="5400" b="1" i="1" dirty="0">
                <a:solidFill>
                  <a:srgbClr val="FF00FF"/>
                </a:solidFill>
                <a:latin typeface="Tw Cen MT" panose="020B0602020104020603" pitchFamily="34" charset="0"/>
              </a:rPr>
              <a:t>Hawaii</a:t>
            </a:r>
            <a:r>
              <a:rPr lang="en-US" sz="5400" b="1" i="1" dirty="0">
                <a:latin typeface="Tw Cen MT" panose="020B0602020104020603" pitchFamily="34" charset="0"/>
              </a:rPr>
              <a:t> OR </a:t>
            </a:r>
            <a:r>
              <a:rPr lang="en-US" sz="5400" b="1" i="1" dirty="0">
                <a:solidFill>
                  <a:schemeClr val="accent2"/>
                </a:solidFill>
                <a:latin typeface="Tw Cen MT" panose="020B0602020104020603" pitchFamily="34" charset="0"/>
              </a:rPr>
              <a:t>Tahiti</a:t>
            </a:r>
            <a:r>
              <a:rPr lang="en-US" sz="5400" b="1" i="1" dirty="0">
                <a:latin typeface="Tw Cen MT" panose="020B0602020104020603" pitchFamily="34" charset="0"/>
              </a:rPr>
              <a:t>?</a:t>
            </a:r>
            <a:endParaRPr lang="en-US" sz="4400" b="1" i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345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10418</TotalTime>
  <Words>792</Words>
  <Application>Microsoft Office PowerPoint</Application>
  <PresentationFormat>Widescreen</PresentationFormat>
  <Paragraphs>151</Paragraphs>
  <Slides>49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Agency FB</vt:lpstr>
      <vt:lpstr>Aharoni</vt:lpstr>
      <vt:lpstr>AR DARLING</vt:lpstr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Bishop</dc:creator>
  <cp:lastModifiedBy>Bryan Nickel</cp:lastModifiedBy>
  <cp:revision>952</cp:revision>
  <dcterms:created xsi:type="dcterms:W3CDTF">2017-02-09T23:28:42Z</dcterms:created>
  <dcterms:modified xsi:type="dcterms:W3CDTF">2020-06-22T23:01:01Z</dcterms:modified>
</cp:coreProperties>
</file>